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5143500" cx="9144000"/>
  <p:notesSz cx="6858000" cy="9144000"/>
  <p:embeddedFontLst>
    <p:embeddedFont>
      <p:font typeface="Roboto Condensed"/>
      <p:regular r:id="rId60"/>
      <p:bold r:id="rId61"/>
      <p:italic r:id="rId62"/>
      <p:boldItalic r:id="rId63"/>
    </p:embeddedFont>
    <p:embeddedFont>
      <p:font typeface="Oswald"/>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Condensed-italic.fntdata"/><Relationship Id="rId61" Type="http://schemas.openxmlformats.org/officeDocument/2006/relationships/font" Target="fonts/RobotoCondensed-bold.fntdata"/><Relationship Id="rId20" Type="http://schemas.openxmlformats.org/officeDocument/2006/relationships/slide" Target="slides/slide16.xml"/><Relationship Id="rId64" Type="http://schemas.openxmlformats.org/officeDocument/2006/relationships/font" Target="fonts/Oswald-regular.fntdata"/><Relationship Id="rId63" Type="http://schemas.openxmlformats.org/officeDocument/2006/relationships/font" Target="fonts/RobotoCondensed-boldItalic.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Oswald-bold.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Condensed-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ca67a4cdc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ca67a4cd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a5533d224_0_7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a5533d22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caad9bc67_1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caad9bc67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ca67a4cdc_0_1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ca67a4cd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caad9bc67_1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caad9bc6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646cc1093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646cc10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646cc109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646cc10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646cc1093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646cc109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646cc1093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646cc109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caad9bc67_1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caad9bc67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ca67a4cdc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ca67a4cd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a5533d224_0_7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a5533d224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caad9bc67_1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caad9bc67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ca67a4cdc_0_1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ca67a4cd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caad9bc67_1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caad9bc67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caad9bc67_1_1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caad9bc6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caad9bc67_1_1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caad9bc6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caad9bc67_1_2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caad9bc67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a5533d224_0_4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a5533d224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ca67a4cdc_0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ca67a4cd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a8014a05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a8014a0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caad9bc67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caad9bc67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caad9bc67_1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caad9bc67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caad9bc67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caad9bc67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ecaad9bc67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ecaad9bc67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caad9bc67_1_3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caad9bc67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ecaad9bc67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ecaad9bc67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caad9bc67_1_5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caad9bc67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caad9bc67_1_3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caad9bc67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a5533d224_0_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a5533d22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caad9bc67_1_5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caad9bc67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caad9bc67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caad9bc67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caad9bc67_1_5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caad9bc67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5f3d9de7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05f3d9de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5f3d9de7b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5f3d9de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5f3d9de7b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5f3d9de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5f3d9de7b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05f3d9de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5f3d9de7b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05f3d9de7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5f3d9de7b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5f3d9de7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5f3d9de7b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5f3d9de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a5533d224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a5533d22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5f3d9de7b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05f3d9de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05f3d9de7b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05f3d9de7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5f3d9de7b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05f3d9de7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5f3d9de7b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5f3d9de7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caad9bc67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caad9bc6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caad9bc67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caad9bc6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ca67a4cdc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ca67a4c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ca67a4cdc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ca67a4cd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9" name="Shape 9"/>
        <p:cNvGrpSpPr/>
        <p:nvPr/>
      </p:nvGrpSpPr>
      <p:grpSpPr>
        <a:xfrm>
          <a:off x="0" y="0"/>
          <a:ext cx="0" cy="0"/>
          <a:chOff x="0" y="0"/>
          <a:chExt cx="0" cy="0"/>
        </a:xfrm>
      </p:grpSpPr>
      <p:grpSp>
        <p:nvGrpSpPr>
          <p:cNvPr id="10" name="Google Shape;10;p2"/>
          <p:cNvGrpSpPr/>
          <p:nvPr/>
        </p:nvGrpSpPr>
        <p:grpSpPr>
          <a:xfrm>
            <a:off x="5609666" y="2185857"/>
            <a:ext cx="3534604" cy="3432788"/>
            <a:chOff x="6172200" y="2656118"/>
            <a:chExt cx="2971754" cy="2886151"/>
          </a:xfrm>
        </p:grpSpPr>
        <p:sp>
          <p:nvSpPr>
            <p:cNvPr id="11" name="Google Shape;11;p2"/>
            <p:cNvSpPr/>
            <p:nvPr/>
          </p:nvSpPr>
          <p:spPr>
            <a:xfrm flipH="1" rot="9208626">
              <a:off x="6704904" y="4110434"/>
              <a:ext cx="484232" cy="120400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9208633">
              <a:off x="7804300" y="3279013"/>
              <a:ext cx="877624" cy="2182136"/>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9208678">
              <a:off x="6287617" y="4657701"/>
              <a:ext cx="229660" cy="571018"/>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lt1"/>
            </a:solidFill>
            <a:ln>
              <a:noFill/>
            </a:ln>
          </p:spPr>
        </p:sp>
      </p:grpSp>
      <p:grpSp>
        <p:nvGrpSpPr>
          <p:cNvPr id="16" name="Google Shape;16;p2"/>
          <p:cNvGrpSpPr/>
          <p:nvPr/>
        </p:nvGrpSpPr>
        <p:grpSpPr>
          <a:xfrm>
            <a:off x="-22" y="-324543"/>
            <a:ext cx="3068579" cy="1910876"/>
            <a:chOff x="-32" y="-215963"/>
            <a:chExt cx="2163561" cy="1347300"/>
          </a:xfrm>
        </p:grpSpPr>
        <p:sp>
          <p:nvSpPr>
            <p:cNvPr id="17" name="Google Shape;17;p2"/>
            <p:cNvSpPr/>
            <p:nvPr/>
          </p:nvSpPr>
          <p:spPr>
            <a:xfrm flipH="1" rot="-1591408">
              <a:off x="1362169" y="-63166"/>
              <a:ext cx="205103" cy="509980"/>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591339">
              <a:off x="892401" y="-169347"/>
              <a:ext cx="504374" cy="1254067"/>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flipH="1" rot="-1591322">
              <a:off x="1818452" y="-76292"/>
              <a:ext cx="229660" cy="571018"/>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3"/>
            </a:solidFill>
            <a:ln>
              <a:noFill/>
            </a:ln>
          </p:spPr>
        </p:sp>
      </p:grpSp>
      <p:sp>
        <p:nvSpPr>
          <p:cNvPr id="22" name="Google Shape;22;p2"/>
          <p:cNvSpPr txBox="1"/>
          <p:nvPr>
            <p:ph type="ctrTitle"/>
          </p:nvPr>
        </p:nvSpPr>
        <p:spPr>
          <a:xfrm>
            <a:off x="685800" y="2753825"/>
            <a:ext cx="5671500" cy="1159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Clr>
                <a:schemeClr val="lt1"/>
              </a:buClr>
              <a:buSzPts val="5000"/>
              <a:buNone/>
              <a:defRPr sz="5000">
                <a:solidFill>
                  <a:schemeClr val="lt1"/>
                </a:solidFill>
              </a:defRPr>
            </a:lvl2pPr>
            <a:lvl3pPr lvl="2">
              <a:spcBef>
                <a:spcPts val="0"/>
              </a:spcBef>
              <a:spcAft>
                <a:spcPts val="0"/>
              </a:spcAft>
              <a:buClr>
                <a:schemeClr val="lt1"/>
              </a:buClr>
              <a:buSzPts val="5000"/>
              <a:buNone/>
              <a:defRPr sz="5000">
                <a:solidFill>
                  <a:schemeClr val="lt1"/>
                </a:solidFill>
              </a:defRPr>
            </a:lvl3pPr>
            <a:lvl4pPr lvl="3">
              <a:spcBef>
                <a:spcPts val="0"/>
              </a:spcBef>
              <a:spcAft>
                <a:spcPts val="0"/>
              </a:spcAft>
              <a:buClr>
                <a:schemeClr val="lt1"/>
              </a:buClr>
              <a:buSzPts val="5000"/>
              <a:buNone/>
              <a:defRPr sz="5000">
                <a:solidFill>
                  <a:schemeClr val="lt1"/>
                </a:solidFill>
              </a:defRPr>
            </a:lvl4pPr>
            <a:lvl5pPr lvl="4">
              <a:spcBef>
                <a:spcPts val="0"/>
              </a:spcBef>
              <a:spcAft>
                <a:spcPts val="0"/>
              </a:spcAft>
              <a:buClr>
                <a:schemeClr val="lt1"/>
              </a:buClr>
              <a:buSzPts val="5000"/>
              <a:buNone/>
              <a:defRPr sz="5000">
                <a:solidFill>
                  <a:schemeClr val="lt1"/>
                </a:solidFill>
              </a:defRPr>
            </a:lvl5pPr>
            <a:lvl6pPr lvl="5">
              <a:spcBef>
                <a:spcPts val="0"/>
              </a:spcBef>
              <a:spcAft>
                <a:spcPts val="0"/>
              </a:spcAft>
              <a:buClr>
                <a:schemeClr val="lt1"/>
              </a:buClr>
              <a:buSzPts val="5000"/>
              <a:buNone/>
              <a:defRPr sz="5000">
                <a:solidFill>
                  <a:schemeClr val="lt1"/>
                </a:solidFill>
              </a:defRPr>
            </a:lvl6pPr>
            <a:lvl7pPr lvl="6">
              <a:spcBef>
                <a:spcPts val="0"/>
              </a:spcBef>
              <a:spcAft>
                <a:spcPts val="0"/>
              </a:spcAft>
              <a:buClr>
                <a:schemeClr val="lt1"/>
              </a:buClr>
              <a:buSzPts val="5000"/>
              <a:buNone/>
              <a:defRPr sz="5000">
                <a:solidFill>
                  <a:schemeClr val="lt1"/>
                </a:solidFill>
              </a:defRPr>
            </a:lvl7pPr>
            <a:lvl8pPr lvl="7">
              <a:spcBef>
                <a:spcPts val="0"/>
              </a:spcBef>
              <a:spcAft>
                <a:spcPts val="0"/>
              </a:spcAft>
              <a:buClr>
                <a:schemeClr val="lt1"/>
              </a:buClr>
              <a:buSzPts val="5000"/>
              <a:buNone/>
              <a:defRPr sz="5000">
                <a:solidFill>
                  <a:schemeClr val="lt1"/>
                </a:solidFill>
              </a:defRPr>
            </a:lvl8pPr>
            <a:lvl9pPr lvl="8">
              <a:spcBef>
                <a:spcPts val="0"/>
              </a:spcBef>
              <a:spcAft>
                <a:spcPts val="0"/>
              </a:spcAft>
              <a:buClr>
                <a:schemeClr val="lt1"/>
              </a:buClr>
              <a:buSzPts val="5000"/>
              <a:buNone/>
              <a:defRPr sz="5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parent Shapes">
  <p:cSld name="BLANK_1">
    <p:bg>
      <p:bgPr>
        <a:solidFill>
          <a:schemeClr val="accent1"/>
        </a:solidFill>
      </p:bgPr>
    </p:bg>
    <p:spTree>
      <p:nvGrpSpPr>
        <p:cNvPr id="149" name="Shape 149"/>
        <p:cNvGrpSpPr/>
        <p:nvPr/>
      </p:nvGrpSpPr>
      <p:grpSpPr>
        <a:xfrm>
          <a:off x="0" y="0"/>
          <a:ext cx="0" cy="0"/>
          <a:chOff x="0" y="0"/>
          <a:chExt cx="0" cy="0"/>
        </a:xfrm>
      </p:grpSpPr>
      <p:grpSp>
        <p:nvGrpSpPr>
          <p:cNvPr id="150" name="Google Shape;150;p11"/>
          <p:cNvGrpSpPr/>
          <p:nvPr/>
        </p:nvGrpSpPr>
        <p:grpSpPr>
          <a:xfrm>
            <a:off x="6172200" y="2656118"/>
            <a:ext cx="2971754" cy="2886151"/>
            <a:chOff x="6172200" y="2656118"/>
            <a:chExt cx="2971754" cy="2886151"/>
          </a:xfrm>
        </p:grpSpPr>
        <p:sp>
          <p:nvSpPr>
            <p:cNvPr id="151" name="Google Shape;151;p11"/>
            <p:cNvSpPr/>
            <p:nvPr/>
          </p:nvSpPr>
          <p:spPr>
            <a:xfrm flipH="1" rot="9208626">
              <a:off x="6704904" y="4110434"/>
              <a:ext cx="484232" cy="1204006"/>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rot="9208633">
              <a:off x="7804300" y="3279013"/>
              <a:ext cx="877624" cy="2182136"/>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rot="9208606">
              <a:off x="7481789" y="4276913"/>
              <a:ext cx="408796" cy="1016449"/>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rot="9208678">
              <a:off x="6287617" y="4657701"/>
              <a:ext cx="229660" cy="571018"/>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alpha val="33460"/>
              </a:srgbClr>
            </a:solidFill>
            <a:ln>
              <a:noFill/>
            </a:ln>
          </p:spPr>
        </p:sp>
      </p:grpSp>
      <p:grpSp>
        <p:nvGrpSpPr>
          <p:cNvPr id="156" name="Google Shape;156;p11"/>
          <p:cNvGrpSpPr/>
          <p:nvPr/>
        </p:nvGrpSpPr>
        <p:grpSpPr>
          <a:xfrm>
            <a:off x="-32" y="-228027"/>
            <a:ext cx="2163561" cy="1347300"/>
            <a:chOff x="-32" y="-215963"/>
            <a:chExt cx="2163561" cy="1347300"/>
          </a:xfrm>
        </p:grpSpPr>
        <p:sp>
          <p:nvSpPr>
            <p:cNvPr id="157" name="Google Shape;157;p11"/>
            <p:cNvSpPr/>
            <p:nvPr/>
          </p:nvSpPr>
          <p:spPr>
            <a:xfrm flipH="1" rot="-1591408">
              <a:off x="1362169" y="-63166"/>
              <a:ext cx="205103" cy="509980"/>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rot="-1591371">
              <a:off x="239463" y="-151890"/>
              <a:ext cx="434754" cy="1080980"/>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rot="-1591339">
              <a:off x="892401" y="-169347"/>
              <a:ext cx="504374" cy="1254067"/>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rot="-1591322">
              <a:off x="1818452" y="-76292"/>
              <a:ext cx="229660" cy="571018"/>
            </a:xfrm>
            <a:prstGeom prst="flowChartManualInput">
              <a:avLst/>
            </a:prstGeom>
            <a:solidFill>
              <a:srgbClr val="FFFFFF">
                <a:alpha val="3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FFFFFF">
                <a:alpha val="33460"/>
              </a:srgbClr>
            </a:solidFill>
            <a:ln>
              <a:noFill/>
            </a:ln>
          </p:spPr>
        </p:sp>
      </p:grpSp>
      <p:sp>
        <p:nvSpPr>
          <p:cNvPr id="162" name="Google Shape;162;p1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3" name="Shape 163"/>
        <p:cNvGrpSpPr/>
        <p:nvPr/>
      </p:nvGrpSpPr>
      <p:grpSpPr>
        <a:xfrm>
          <a:off x="0" y="0"/>
          <a:ext cx="0" cy="0"/>
          <a:chOff x="0" y="0"/>
          <a:chExt cx="0" cy="0"/>
        </a:xfrm>
      </p:grpSpPr>
      <p:sp>
        <p:nvSpPr>
          <p:cNvPr id="164" name="Google Shape;164;p12"/>
          <p:cNvSpPr txBox="1"/>
          <p:nvPr>
            <p:ph type="title"/>
          </p:nvPr>
        </p:nvSpPr>
        <p:spPr>
          <a:xfrm>
            <a:off x="457172" y="205014"/>
            <a:ext cx="8228700" cy="858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sz="1200"/>
            </a:lvl1pPr>
            <a:lvl2pPr lvl="1" rtl="0" algn="l">
              <a:spcBef>
                <a:spcPts val="0"/>
              </a:spcBef>
              <a:spcAft>
                <a:spcPts val="0"/>
              </a:spcAft>
              <a:buSzPts val="1200"/>
              <a:buNone/>
              <a:defRPr sz="1200"/>
            </a:lvl2pPr>
            <a:lvl3pPr lvl="2" rtl="0" algn="l">
              <a:spcBef>
                <a:spcPts val="0"/>
              </a:spcBef>
              <a:spcAft>
                <a:spcPts val="0"/>
              </a:spcAft>
              <a:buSzPts val="1200"/>
              <a:buNone/>
              <a:defRPr sz="1200"/>
            </a:lvl3pPr>
            <a:lvl4pPr lvl="3" rtl="0" algn="l">
              <a:spcBef>
                <a:spcPts val="0"/>
              </a:spcBef>
              <a:spcAft>
                <a:spcPts val="0"/>
              </a:spcAft>
              <a:buSzPts val="1200"/>
              <a:buNone/>
              <a:defRPr sz="1200"/>
            </a:lvl4pPr>
            <a:lvl5pPr lvl="4" rtl="0" algn="l">
              <a:spcBef>
                <a:spcPts val="0"/>
              </a:spcBef>
              <a:spcAft>
                <a:spcPts val="0"/>
              </a:spcAft>
              <a:buSzPts val="1200"/>
              <a:buNone/>
              <a:defRPr sz="1200"/>
            </a:lvl5pPr>
            <a:lvl6pPr lvl="5" rtl="0" algn="l">
              <a:spcBef>
                <a:spcPts val="0"/>
              </a:spcBef>
              <a:spcAft>
                <a:spcPts val="0"/>
              </a:spcAft>
              <a:buSzPts val="1200"/>
              <a:buNone/>
              <a:defRPr sz="1200"/>
            </a:lvl6pPr>
            <a:lvl7pPr lvl="6" rtl="0" algn="l">
              <a:spcBef>
                <a:spcPts val="0"/>
              </a:spcBef>
              <a:spcAft>
                <a:spcPts val="0"/>
              </a:spcAft>
              <a:buSzPts val="1200"/>
              <a:buNone/>
              <a:defRPr sz="1200"/>
            </a:lvl7pPr>
            <a:lvl8pPr lvl="7" rtl="0" algn="l">
              <a:spcBef>
                <a:spcPts val="0"/>
              </a:spcBef>
              <a:spcAft>
                <a:spcPts val="0"/>
              </a:spcAft>
              <a:buSzPts val="1200"/>
              <a:buNone/>
              <a:defRPr sz="1200"/>
            </a:lvl8pPr>
            <a:lvl9pPr lvl="8" rtl="0" algn="l">
              <a:spcBef>
                <a:spcPts val="0"/>
              </a:spcBef>
              <a:spcAft>
                <a:spcPts val="0"/>
              </a:spcAft>
              <a:buSzPts val="1200"/>
              <a:buNone/>
              <a:defRPr sz="1200"/>
            </a:lvl9pPr>
          </a:lstStyle>
          <a:p/>
        </p:txBody>
      </p:sp>
      <p:sp>
        <p:nvSpPr>
          <p:cNvPr id="165" name="Google Shape;165;p12"/>
          <p:cNvSpPr txBox="1"/>
          <p:nvPr>
            <p:ph idx="1" type="body"/>
          </p:nvPr>
        </p:nvSpPr>
        <p:spPr>
          <a:xfrm>
            <a:off x="457172" y="1203631"/>
            <a:ext cx="3926100" cy="2983500"/>
          </a:xfrm>
          <a:prstGeom prst="rect">
            <a:avLst/>
          </a:prstGeom>
          <a:noFill/>
          <a:ln>
            <a:noFill/>
          </a:ln>
        </p:spPr>
        <p:txBody>
          <a:bodyPr anchorCtr="0" anchor="t" bIns="0" lIns="0" spcFirstLastPara="1" rIns="0" wrap="square" tIns="0">
            <a:normAutofit/>
          </a:bodyPr>
          <a:lstStyle>
            <a:lvl1pPr indent="-228600" lvl="0" marL="457200" rtl="0" algn="l">
              <a:spcBef>
                <a:spcPts val="600"/>
              </a:spcBef>
              <a:spcAft>
                <a:spcPts val="0"/>
              </a:spcAft>
              <a:buSzPts val="1200"/>
              <a:buNone/>
              <a:defRPr sz="1200"/>
            </a:lvl1pPr>
            <a:lvl2pPr indent="-228600" lvl="1" marL="914400" rtl="0" algn="l">
              <a:spcBef>
                <a:spcPts val="480"/>
              </a:spcBef>
              <a:spcAft>
                <a:spcPts val="0"/>
              </a:spcAft>
              <a:buSzPts val="1200"/>
              <a:buNone/>
              <a:defRPr sz="1200"/>
            </a:lvl2pPr>
            <a:lvl3pPr indent="-228600" lvl="2" marL="1371600" rtl="0" algn="l">
              <a:spcBef>
                <a:spcPts val="480"/>
              </a:spcBef>
              <a:spcAft>
                <a:spcPts val="0"/>
              </a:spcAft>
              <a:buSzPts val="1200"/>
              <a:buNone/>
              <a:defRPr sz="1200"/>
            </a:lvl3pPr>
            <a:lvl4pPr indent="-228600" lvl="3" marL="1828800" rtl="0" algn="l">
              <a:spcBef>
                <a:spcPts val="360"/>
              </a:spcBef>
              <a:spcAft>
                <a:spcPts val="0"/>
              </a:spcAft>
              <a:buSzPts val="1200"/>
              <a:buNone/>
              <a:defRPr sz="1200"/>
            </a:lvl4pPr>
            <a:lvl5pPr indent="-228600" lvl="4" marL="2286000" rtl="0" algn="l">
              <a:spcBef>
                <a:spcPts val="360"/>
              </a:spcBef>
              <a:spcAft>
                <a:spcPts val="0"/>
              </a:spcAft>
              <a:buSzPts val="1200"/>
              <a:buNone/>
              <a:defRPr sz="1200"/>
            </a:lvl5pPr>
            <a:lvl6pPr indent="-228600" lvl="5" marL="2743200" rtl="0" algn="l">
              <a:spcBef>
                <a:spcPts val="360"/>
              </a:spcBef>
              <a:spcAft>
                <a:spcPts val="0"/>
              </a:spcAft>
              <a:buSzPts val="1200"/>
              <a:buNone/>
              <a:defRPr sz="1200"/>
            </a:lvl6pPr>
            <a:lvl7pPr indent="-228600" lvl="6" marL="3200400" rtl="0" algn="l">
              <a:spcBef>
                <a:spcPts val="360"/>
              </a:spcBef>
              <a:spcAft>
                <a:spcPts val="0"/>
              </a:spcAft>
              <a:buSzPts val="1200"/>
              <a:buNone/>
              <a:defRPr sz="1200"/>
            </a:lvl7pPr>
            <a:lvl8pPr indent="-228600" lvl="7" marL="3657600" rtl="0" algn="l">
              <a:spcBef>
                <a:spcPts val="360"/>
              </a:spcBef>
              <a:spcAft>
                <a:spcPts val="0"/>
              </a:spcAft>
              <a:buSzPts val="1200"/>
              <a:buNone/>
              <a:defRPr sz="1200"/>
            </a:lvl8pPr>
            <a:lvl9pPr indent="-228600" lvl="8" marL="4114800" rtl="0" algn="l">
              <a:spcBef>
                <a:spcPts val="360"/>
              </a:spcBef>
              <a:spcAft>
                <a:spcPts val="0"/>
              </a:spcAft>
              <a:buSzPts val="1200"/>
              <a:buNone/>
              <a:defRPr sz="1200"/>
            </a:lvl9pPr>
          </a:lstStyle>
          <a:p/>
        </p:txBody>
      </p:sp>
      <p:sp>
        <p:nvSpPr>
          <p:cNvPr id="166" name="Google Shape;166;p12"/>
          <p:cNvSpPr txBox="1"/>
          <p:nvPr>
            <p:ph idx="2" type="body"/>
          </p:nvPr>
        </p:nvSpPr>
        <p:spPr>
          <a:xfrm>
            <a:off x="4579880" y="1203631"/>
            <a:ext cx="3926100" cy="2983500"/>
          </a:xfrm>
          <a:prstGeom prst="rect">
            <a:avLst/>
          </a:prstGeom>
          <a:noFill/>
          <a:ln>
            <a:noFill/>
          </a:ln>
        </p:spPr>
        <p:txBody>
          <a:bodyPr anchorCtr="0" anchor="t" bIns="0" lIns="0" spcFirstLastPara="1" rIns="0" wrap="square" tIns="0">
            <a:normAutofit/>
          </a:bodyPr>
          <a:lstStyle>
            <a:lvl1pPr indent="-228600" lvl="0" marL="457200" rtl="0" algn="l">
              <a:spcBef>
                <a:spcPts val="600"/>
              </a:spcBef>
              <a:spcAft>
                <a:spcPts val="0"/>
              </a:spcAft>
              <a:buSzPts val="1200"/>
              <a:buNone/>
              <a:defRPr sz="1200"/>
            </a:lvl1pPr>
            <a:lvl2pPr indent="-228600" lvl="1" marL="914400" rtl="0" algn="l">
              <a:spcBef>
                <a:spcPts val="480"/>
              </a:spcBef>
              <a:spcAft>
                <a:spcPts val="0"/>
              </a:spcAft>
              <a:buSzPts val="1200"/>
              <a:buNone/>
              <a:defRPr sz="1200"/>
            </a:lvl2pPr>
            <a:lvl3pPr indent="-228600" lvl="2" marL="1371600" rtl="0" algn="l">
              <a:spcBef>
                <a:spcPts val="480"/>
              </a:spcBef>
              <a:spcAft>
                <a:spcPts val="0"/>
              </a:spcAft>
              <a:buSzPts val="1200"/>
              <a:buNone/>
              <a:defRPr sz="1200"/>
            </a:lvl3pPr>
            <a:lvl4pPr indent="-228600" lvl="3" marL="1828800" rtl="0" algn="l">
              <a:spcBef>
                <a:spcPts val="360"/>
              </a:spcBef>
              <a:spcAft>
                <a:spcPts val="0"/>
              </a:spcAft>
              <a:buSzPts val="1200"/>
              <a:buNone/>
              <a:defRPr sz="1200"/>
            </a:lvl4pPr>
            <a:lvl5pPr indent="-228600" lvl="4" marL="2286000" rtl="0" algn="l">
              <a:spcBef>
                <a:spcPts val="360"/>
              </a:spcBef>
              <a:spcAft>
                <a:spcPts val="0"/>
              </a:spcAft>
              <a:buSzPts val="1200"/>
              <a:buNone/>
              <a:defRPr sz="1200"/>
            </a:lvl5pPr>
            <a:lvl6pPr indent="-228600" lvl="5" marL="2743200" rtl="0" algn="l">
              <a:spcBef>
                <a:spcPts val="360"/>
              </a:spcBef>
              <a:spcAft>
                <a:spcPts val="0"/>
              </a:spcAft>
              <a:buSzPts val="1200"/>
              <a:buNone/>
              <a:defRPr sz="1200"/>
            </a:lvl6pPr>
            <a:lvl7pPr indent="-228600" lvl="6" marL="3200400" rtl="0" algn="l">
              <a:spcBef>
                <a:spcPts val="360"/>
              </a:spcBef>
              <a:spcAft>
                <a:spcPts val="0"/>
              </a:spcAft>
              <a:buSzPts val="1200"/>
              <a:buNone/>
              <a:defRPr sz="1200"/>
            </a:lvl7pPr>
            <a:lvl8pPr indent="-228600" lvl="7" marL="3657600" rtl="0" algn="l">
              <a:spcBef>
                <a:spcPts val="360"/>
              </a:spcBef>
              <a:spcAft>
                <a:spcPts val="0"/>
              </a:spcAft>
              <a:buSzPts val="1200"/>
              <a:buNone/>
              <a:defRPr sz="1200"/>
            </a:lvl8pPr>
            <a:lvl9pPr indent="-228600" lvl="8" marL="4114800" rtl="0" algn="l">
              <a:spcBef>
                <a:spcPts val="360"/>
              </a:spcBef>
              <a:spcAft>
                <a:spcPts val="0"/>
              </a:spcAft>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4"/>
        </a:solidFill>
      </p:bgPr>
    </p:bg>
    <p:spTree>
      <p:nvGrpSpPr>
        <p:cNvPr id="23"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flipH="1" rot="9208626">
              <a:off x="6704904" y="4110434"/>
              <a:ext cx="484232" cy="120400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rot="9208633">
              <a:off x="7804300" y="3279013"/>
              <a:ext cx="877624" cy="2182136"/>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9208606">
              <a:off x="7481789" y="4276913"/>
              <a:ext cx="408796" cy="1016449"/>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rot="9208678">
              <a:off x="6287617" y="4657701"/>
              <a:ext cx="229660" cy="571018"/>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lt1"/>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flipH="1" rot="-1591408">
              <a:off x="1362169" y="-63166"/>
              <a:ext cx="205103" cy="509980"/>
            </a:xfrm>
            <a:prstGeom prst="flowChartManualInpu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rot="-1591371">
              <a:off x="239463" y="-151890"/>
              <a:ext cx="434754" cy="1080980"/>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rot="-1591339">
              <a:off x="892401" y="-169347"/>
              <a:ext cx="504374" cy="1254067"/>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flipH="1" rot="-1591322">
              <a:off x="1818452" y="-76292"/>
              <a:ext cx="229660" cy="571018"/>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3"/>
            </a:solidFill>
            <a:ln>
              <a:noFill/>
            </a:ln>
          </p:spPr>
        </p:sp>
      </p:grpSp>
      <p:sp>
        <p:nvSpPr>
          <p:cNvPr id="36" name="Google Shape;36;p3"/>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7" name="Google Shape;37;p3"/>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38" name="Google Shape;38;p3"/>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9" name="Shape 39"/>
        <p:cNvGrpSpPr/>
        <p:nvPr/>
      </p:nvGrpSpPr>
      <p:grpSpPr>
        <a:xfrm>
          <a:off x="0" y="0"/>
          <a:ext cx="0" cy="0"/>
          <a:chOff x="0" y="0"/>
          <a:chExt cx="0" cy="0"/>
        </a:xfrm>
      </p:grpSpPr>
      <p:sp>
        <p:nvSpPr>
          <p:cNvPr id="40" name="Google Shape;40;p4"/>
          <p:cNvSpPr txBox="1"/>
          <p:nvPr>
            <p:ph idx="1" type="body"/>
          </p:nvPr>
        </p:nvSpPr>
        <p:spPr>
          <a:xfrm>
            <a:off x="2822775" y="2161800"/>
            <a:ext cx="34983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chemeClr val="accent1"/>
              </a:buClr>
              <a:buSzPts val="2400"/>
              <a:buFont typeface="Oswald"/>
              <a:buChar char="»"/>
              <a:defRPr sz="2400">
                <a:solidFill>
                  <a:schemeClr val="accent1"/>
                </a:solidFill>
                <a:latin typeface="Oswald"/>
                <a:ea typeface="Oswald"/>
                <a:cs typeface="Oswald"/>
                <a:sym typeface="Oswald"/>
              </a:defRPr>
            </a:lvl1pPr>
            <a:lvl2pPr indent="-381000" lvl="1" marL="9144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2pPr>
            <a:lvl3pPr indent="-381000" lvl="2" marL="13716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3pPr>
            <a:lvl4pPr indent="-381000" lvl="3" marL="18288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4pPr>
            <a:lvl5pPr indent="-381000" lvl="4" marL="22860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5pPr>
            <a:lvl6pPr indent="-381000" lvl="5" marL="27432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6pPr>
            <a:lvl7pPr indent="-381000" lvl="6" marL="32004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7pPr>
            <a:lvl8pPr indent="-381000" lvl="7" marL="3657600" rtl="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8pPr>
            <a:lvl9pPr indent="-381000" lvl="8" marL="4114800" algn="ctr">
              <a:spcBef>
                <a:spcPts val="0"/>
              </a:spcBef>
              <a:spcAft>
                <a:spcPts val="0"/>
              </a:spcAft>
              <a:buClr>
                <a:schemeClr val="accent1"/>
              </a:buClr>
              <a:buSzPts val="2400"/>
              <a:buFont typeface="Oswald"/>
              <a:buChar char="■"/>
              <a:defRPr sz="2400">
                <a:solidFill>
                  <a:schemeClr val="accent1"/>
                </a:solidFill>
                <a:latin typeface="Oswald"/>
                <a:ea typeface="Oswald"/>
                <a:cs typeface="Oswald"/>
                <a:sym typeface="Oswald"/>
              </a:defRPr>
            </a:lvl9pPr>
          </a:lstStyle>
          <a:p/>
        </p:txBody>
      </p:sp>
      <p:grpSp>
        <p:nvGrpSpPr>
          <p:cNvPr id="41" name="Google Shape;41;p4"/>
          <p:cNvGrpSpPr/>
          <p:nvPr/>
        </p:nvGrpSpPr>
        <p:grpSpPr>
          <a:xfrm>
            <a:off x="5609666" y="2185857"/>
            <a:ext cx="3534604" cy="3432788"/>
            <a:chOff x="6172200" y="2656118"/>
            <a:chExt cx="2971754" cy="2886151"/>
          </a:xfrm>
        </p:grpSpPr>
        <p:sp>
          <p:nvSpPr>
            <p:cNvPr id="42" name="Google Shape;42;p4"/>
            <p:cNvSpPr/>
            <p:nvPr/>
          </p:nvSpPr>
          <p:spPr>
            <a:xfrm flipH="1" rot="9208626">
              <a:off x="6704904" y="4110434"/>
              <a:ext cx="484232" cy="120400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flipH="1" rot="9208633">
              <a:off x="7804300" y="3279013"/>
              <a:ext cx="877624" cy="2182136"/>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rot="9208678">
              <a:off x="6287617" y="4657701"/>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grpSp>
        <p:nvGrpSpPr>
          <p:cNvPr id="47" name="Google Shape;47;p4"/>
          <p:cNvGrpSpPr/>
          <p:nvPr/>
        </p:nvGrpSpPr>
        <p:grpSpPr>
          <a:xfrm>
            <a:off x="-22" y="-324543"/>
            <a:ext cx="3068579" cy="1910876"/>
            <a:chOff x="-32" y="-215963"/>
            <a:chExt cx="2163561" cy="1347300"/>
          </a:xfrm>
        </p:grpSpPr>
        <p:sp>
          <p:nvSpPr>
            <p:cNvPr id="48" name="Google Shape;48;p4"/>
            <p:cNvSpPr/>
            <p:nvPr/>
          </p:nvSpPr>
          <p:spPr>
            <a:xfrm flipH="1" rot="-1591408">
              <a:off x="1362169" y="-63166"/>
              <a:ext cx="205103" cy="509980"/>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rot="-1591339">
              <a:off x="892401" y="-169347"/>
              <a:ext cx="504374" cy="1254067"/>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flipH="1" rot="-1591322">
              <a:off x="1818452" y="-76292"/>
              <a:ext cx="229660" cy="571018"/>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3"/>
            </a:solidFill>
            <a:ln>
              <a:noFill/>
            </a:ln>
          </p:spPr>
        </p:sp>
      </p:grpSp>
      <p:sp>
        <p:nvSpPr>
          <p:cNvPr id="53" name="Google Shape;53;p4"/>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rtl="0" algn="r">
              <a:buNone/>
              <a:defRPr sz="1300">
                <a:solidFill>
                  <a:srgbClr val="4BB5D9"/>
                </a:solidFill>
                <a:latin typeface="Roboto Condensed"/>
                <a:ea typeface="Roboto Condensed"/>
                <a:cs typeface="Roboto Condensed"/>
                <a:sym typeface="Roboto Condensed"/>
              </a:defRPr>
            </a:lvl1pPr>
            <a:lvl2pPr lvl="1" rtl="0" algn="r">
              <a:buNone/>
              <a:defRPr sz="1300">
                <a:solidFill>
                  <a:srgbClr val="4BB5D9"/>
                </a:solidFill>
                <a:latin typeface="Roboto Condensed"/>
                <a:ea typeface="Roboto Condensed"/>
                <a:cs typeface="Roboto Condensed"/>
                <a:sym typeface="Roboto Condensed"/>
              </a:defRPr>
            </a:lvl2pPr>
            <a:lvl3pPr lvl="2" rtl="0" algn="r">
              <a:buNone/>
              <a:defRPr sz="1300">
                <a:solidFill>
                  <a:srgbClr val="4BB5D9"/>
                </a:solidFill>
                <a:latin typeface="Roboto Condensed"/>
                <a:ea typeface="Roboto Condensed"/>
                <a:cs typeface="Roboto Condensed"/>
                <a:sym typeface="Roboto Condensed"/>
              </a:defRPr>
            </a:lvl3pPr>
            <a:lvl4pPr lvl="3" rtl="0" algn="r">
              <a:buNone/>
              <a:defRPr sz="1300">
                <a:solidFill>
                  <a:srgbClr val="4BB5D9"/>
                </a:solidFill>
                <a:latin typeface="Roboto Condensed"/>
                <a:ea typeface="Roboto Condensed"/>
                <a:cs typeface="Roboto Condensed"/>
                <a:sym typeface="Roboto Condensed"/>
              </a:defRPr>
            </a:lvl4pPr>
            <a:lvl5pPr lvl="4" rtl="0" algn="r">
              <a:buNone/>
              <a:defRPr sz="1300">
                <a:solidFill>
                  <a:srgbClr val="4BB5D9"/>
                </a:solidFill>
                <a:latin typeface="Roboto Condensed"/>
                <a:ea typeface="Roboto Condensed"/>
                <a:cs typeface="Roboto Condensed"/>
                <a:sym typeface="Roboto Condensed"/>
              </a:defRPr>
            </a:lvl5pPr>
            <a:lvl6pPr lvl="5" rtl="0" algn="r">
              <a:buNone/>
              <a:defRPr sz="1300">
                <a:solidFill>
                  <a:srgbClr val="4BB5D9"/>
                </a:solidFill>
                <a:latin typeface="Roboto Condensed"/>
                <a:ea typeface="Roboto Condensed"/>
                <a:cs typeface="Roboto Condensed"/>
                <a:sym typeface="Roboto Condensed"/>
              </a:defRPr>
            </a:lvl6pPr>
            <a:lvl7pPr lvl="6" rtl="0" algn="r">
              <a:buNone/>
              <a:defRPr sz="1300">
                <a:solidFill>
                  <a:srgbClr val="4BB5D9"/>
                </a:solidFill>
                <a:latin typeface="Roboto Condensed"/>
                <a:ea typeface="Roboto Condensed"/>
                <a:cs typeface="Roboto Condensed"/>
                <a:sym typeface="Roboto Condensed"/>
              </a:defRPr>
            </a:lvl7pPr>
            <a:lvl8pPr lvl="7" rtl="0" algn="r">
              <a:buNone/>
              <a:defRPr sz="1300">
                <a:solidFill>
                  <a:srgbClr val="4BB5D9"/>
                </a:solidFill>
                <a:latin typeface="Roboto Condensed"/>
                <a:ea typeface="Roboto Condensed"/>
                <a:cs typeface="Roboto Condensed"/>
                <a:sym typeface="Roboto Condensed"/>
              </a:defRPr>
            </a:lvl8pPr>
            <a:lvl9pPr lvl="8" rtl="0" algn="r">
              <a:buNone/>
              <a:defRPr sz="1300">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54" name="Shape 54"/>
        <p:cNvGrpSpPr/>
        <p:nvPr/>
      </p:nvGrpSpPr>
      <p:grpSpPr>
        <a:xfrm>
          <a:off x="0" y="0"/>
          <a:ext cx="0" cy="0"/>
          <a:chOff x="0" y="0"/>
          <a:chExt cx="0" cy="0"/>
        </a:xfrm>
      </p:grpSpPr>
      <p:grpSp>
        <p:nvGrpSpPr>
          <p:cNvPr id="55" name="Google Shape;55;p5"/>
          <p:cNvGrpSpPr/>
          <p:nvPr/>
        </p:nvGrpSpPr>
        <p:grpSpPr>
          <a:xfrm>
            <a:off x="6172200" y="2656118"/>
            <a:ext cx="2971754" cy="2886151"/>
            <a:chOff x="6172200" y="2656118"/>
            <a:chExt cx="2971754" cy="2886151"/>
          </a:xfrm>
        </p:grpSpPr>
        <p:sp>
          <p:nvSpPr>
            <p:cNvPr id="56" name="Google Shape;56;p5"/>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61" name="Google Shape;61;p5"/>
          <p:cNvGrpSpPr/>
          <p:nvPr/>
        </p:nvGrpSpPr>
        <p:grpSpPr>
          <a:xfrm>
            <a:off x="-32" y="-228027"/>
            <a:ext cx="2163561" cy="1347300"/>
            <a:chOff x="-32" y="-215963"/>
            <a:chExt cx="2163561" cy="1347300"/>
          </a:xfrm>
        </p:grpSpPr>
        <p:sp>
          <p:nvSpPr>
            <p:cNvPr id="62" name="Google Shape;62;p5"/>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67" name="Google Shape;67;p5"/>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8" name="Google Shape;68;p5"/>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69" name="Google Shape;69;p5"/>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70" name="Shape 70"/>
        <p:cNvGrpSpPr/>
        <p:nvPr/>
      </p:nvGrpSpPr>
      <p:grpSpPr>
        <a:xfrm>
          <a:off x="0" y="0"/>
          <a:ext cx="0" cy="0"/>
          <a:chOff x="0" y="0"/>
          <a:chExt cx="0" cy="0"/>
        </a:xfrm>
      </p:grpSpPr>
      <p:sp>
        <p:nvSpPr>
          <p:cNvPr id="71" name="Google Shape;71;p6"/>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6"/>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73" name="Google Shape;73;p6"/>
          <p:cNvSpPr txBox="1"/>
          <p:nvPr>
            <p:ph idx="2" type="body"/>
          </p:nvPr>
        </p:nvSpPr>
        <p:spPr>
          <a:xfrm>
            <a:off x="3995772" y="1860875"/>
            <a:ext cx="2796000" cy="30648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74" name="Google Shape;74;p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5" name="Google Shape;75;p6"/>
          <p:cNvGrpSpPr/>
          <p:nvPr/>
        </p:nvGrpSpPr>
        <p:grpSpPr>
          <a:xfrm>
            <a:off x="6172200" y="2656118"/>
            <a:ext cx="2971754" cy="2886151"/>
            <a:chOff x="6172200" y="2656118"/>
            <a:chExt cx="2971754" cy="2886151"/>
          </a:xfrm>
        </p:grpSpPr>
        <p:sp>
          <p:nvSpPr>
            <p:cNvPr id="76" name="Google Shape;76;p6"/>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81" name="Google Shape;81;p6"/>
          <p:cNvGrpSpPr/>
          <p:nvPr/>
        </p:nvGrpSpPr>
        <p:grpSpPr>
          <a:xfrm>
            <a:off x="-32" y="-228027"/>
            <a:ext cx="2163561" cy="1347300"/>
            <a:chOff x="-32" y="-215963"/>
            <a:chExt cx="2163561" cy="1347300"/>
          </a:xfrm>
        </p:grpSpPr>
        <p:sp>
          <p:nvSpPr>
            <p:cNvPr id="82" name="Google Shape;82;p6"/>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7" name="Shape 87"/>
        <p:cNvGrpSpPr/>
        <p:nvPr/>
      </p:nvGrpSpPr>
      <p:grpSpPr>
        <a:xfrm>
          <a:off x="0" y="0"/>
          <a:ext cx="0" cy="0"/>
          <a:chOff x="0" y="0"/>
          <a:chExt cx="0" cy="0"/>
        </a:xfrm>
      </p:grpSpPr>
      <p:grpSp>
        <p:nvGrpSpPr>
          <p:cNvPr id="88" name="Google Shape;88;p7"/>
          <p:cNvGrpSpPr/>
          <p:nvPr/>
        </p:nvGrpSpPr>
        <p:grpSpPr>
          <a:xfrm>
            <a:off x="6172200" y="2656118"/>
            <a:ext cx="2971754" cy="2886151"/>
            <a:chOff x="6172200" y="2656118"/>
            <a:chExt cx="2971754" cy="2886151"/>
          </a:xfrm>
        </p:grpSpPr>
        <p:sp>
          <p:nvSpPr>
            <p:cNvPr id="89" name="Google Shape;89;p7"/>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94" name="Google Shape;94;p7"/>
          <p:cNvGrpSpPr/>
          <p:nvPr/>
        </p:nvGrpSpPr>
        <p:grpSpPr>
          <a:xfrm>
            <a:off x="-32" y="-228027"/>
            <a:ext cx="2163561" cy="1347300"/>
            <a:chOff x="-32" y="-215963"/>
            <a:chExt cx="2163561" cy="1347300"/>
          </a:xfrm>
        </p:grpSpPr>
        <p:sp>
          <p:nvSpPr>
            <p:cNvPr id="95" name="Google Shape;95;p7"/>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100" name="Google Shape;100;p7"/>
          <p:cNvSpPr txBox="1"/>
          <p:nvPr>
            <p:ph type="title"/>
          </p:nvPr>
        </p:nvSpPr>
        <p:spPr>
          <a:xfrm>
            <a:off x="1031425" y="1149725"/>
            <a:ext cx="6321000" cy="68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1" name="Google Shape;101;p7"/>
          <p:cNvSpPr txBox="1"/>
          <p:nvPr>
            <p:ph idx="1" type="body"/>
          </p:nvPr>
        </p:nvSpPr>
        <p:spPr>
          <a:xfrm>
            <a:off x="1031425" y="1830425"/>
            <a:ext cx="2037600" cy="3095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2" name="Google Shape;102;p7"/>
          <p:cNvSpPr txBox="1"/>
          <p:nvPr>
            <p:ph idx="2" type="body"/>
          </p:nvPr>
        </p:nvSpPr>
        <p:spPr>
          <a:xfrm>
            <a:off x="3173275" y="1830425"/>
            <a:ext cx="2037600" cy="3095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3" name="Google Shape;103;p7"/>
          <p:cNvSpPr txBox="1"/>
          <p:nvPr>
            <p:ph idx="3" type="body"/>
          </p:nvPr>
        </p:nvSpPr>
        <p:spPr>
          <a:xfrm>
            <a:off x="5315125" y="1830425"/>
            <a:ext cx="2037600" cy="3095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4" name="Google Shape;104;p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grpSp>
        <p:nvGrpSpPr>
          <p:cNvPr id="106" name="Google Shape;106;p8"/>
          <p:cNvGrpSpPr/>
          <p:nvPr/>
        </p:nvGrpSpPr>
        <p:grpSpPr>
          <a:xfrm>
            <a:off x="6172200" y="2656118"/>
            <a:ext cx="2971754" cy="2886151"/>
            <a:chOff x="6172200" y="2656118"/>
            <a:chExt cx="2971754" cy="2886151"/>
          </a:xfrm>
        </p:grpSpPr>
        <p:sp>
          <p:nvSpPr>
            <p:cNvPr id="107" name="Google Shape;107;p8"/>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112" name="Google Shape;112;p8"/>
          <p:cNvGrpSpPr/>
          <p:nvPr/>
        </p:nvGrpSpPr>
        <p:grpSpPr>
          <a:xfrm>
            <a:off x="-32" y="-228027"/>
            <a:ext cx="2163561" cy="1347300"/>
            <a:chOff x="-32" y="-215963"/>
            <a:chExt cx="2163561" cy="1347300"/>
          </a:xfrm>
        </p:grpSpPr>
        <p:sp>
          <p:nvSpPr>
            <p:cNvPr id="113" name="Google Shape;113;p8"/>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118" name="Google Shape;118;p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9" name="Google Shape;119;p8"/>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grpSp>
        <p:nvGrpSpPr>
          <p:cNvPr id="121" name="Google Shape;121;p9"/>
          <p:cNvGrpSpPr/>
          <p:nvPr/>
        </p:nvGrpSpPr>
        <p:grpSpPr>
          <a:xfrm>
            <a:off x="6172200" y="2656118"/>
            <a:ext cx="2971754" cy="2886151"/>
            <a:chOff x="6172200" y="2656118"/>
            <a:chExt cx="2971754" cy="2886151"/>
          </a:xfrm>
        </p:grpSpPr>
        <p:sp>
          <p:nvSpPr>
            <p:cNvPr id="122" name="Google Shape;122;p9"/>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127" name="Google Shape;127;p9"/>
          <p:cNvGrpSpPr/>
          <p:nvPr/>
        </p:nvGrpSpPr>
        <p:grpSpPr>
          <a:xfrm>
            <a:off x="-32" y="-228027"/>
            <a:ext cx="2163561" cy="1347300"/>
            <a:chOff x="-32" y="-215963"/>
            <a:chExt cx="2163561" cy="1347300"/>
          </a:xfrm>
        </p:grpSpPr>
        <p:sp>
          <p:nvSpPr>
            <p:cNvPr id="128" name="Google Shape;128;p9"/>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133" name="Google Shape;133;p9"/>
          <p:cNvSpPr txBox="1"/>
          <p:nvPr>
            <p:ph idx="1" type="body"/>
          </p:nvPr>
        </p:nvSpPr>
        <p:spPr>
          <a:xfrm>
            <a:off x="1097775" y="4025300"/>
            <a:ext cx="69486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134" name="Google Shape;134;p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grpSp>
        <p:nvGrpSpPr>
          <p:cNvPr id="136" name="Google Shape;136;p10"/>
          <p:cNvGrpSpPr/>
          <p:nvPr/>
        </p:nvGrpSpPr>
        <p:grpSpPr>
          <a:xfrm>
            <a:off x="6172200" y="2656118"/>
            <a:ext cx="2971754" cy="2886151"/>
            <a:chOff x="6172200" y="2656118"/>
            <a:chExt cx="2971754" cy="2886151"/>
          </a:xfrm>
        </p:grpSpPr>
        <p:sp>
          <p:nvSpPr>
            <p:cNvPr id="137" name="Google Shape;137;p10"/>
            <p:cNvSpPr/>
            <p:nvPr/>
          </p:nvSpPr>
          <p:spPr>
            <a:xfrm flipH="1" rot="9208626">
              <a:off x="6704904" y="4110434"/>
              <a:ext cx="484232" cy="1204006"/>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flipH="1" rot="9208633">
              <a:off x="7804300" y="3279013"/>
              <a:ext cx="877624" cy="2182136"/>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flipH="1" rot="9208606">
              <a:off x="7481789" y="4276913"/>
              <a:ext cx="408796" cy="1016449"/>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flipH="1" rot="9208678">
              <a:off x="6287617" y="4657701"/>
              <a:ext cx="229660" cy="571018"/>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chemeClr val="accent1"/>
            </a:solidFill>
            <a:ln>
              <a:noFill/>
            </a:ln>
          </p:spPr>
        </p:sp>
      </p:grpSp>
      <p:grpSp>
        <p:nvGrpSpPr>
          <p:cNvPr id="142" name="Google Shape;142;p10"/>
          <p:cNvGrpSpPr/>
          <p:nvPr/>
        </p:nvGrpSpPr>
        <p:grpSpPr>
          <a:xfrm>
            <a:off x="-32" y="-228027"/>
            <a:ext cx="2163561" cy="1347300"/>
            <a:chOff x="-32" y="-215963"/>
            <a:chExt cx="2163561" cy="1347300"/>
          </a:xfrm>
        </p:grpSpPr>
        <p:sp>
          <p:nvSpPr>
            <p:cNvPr id="143" name="Google Shape;143;p10"/>
            <p:cNvSpPr/>
            <p:nvPr/>
          </p:nvSpPr>
          <p:spPr>
            <a:xfrm flipH="1" rot="-1591408">
              <a:off x="1362169" y="-63166"/>
              <a:ext cx="205103" cy="509980"/>
            </a:xfrm>
            <a:prstGeom prst="flowChartManualInpu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flipH="1" rot="-1591371">
              <a:off x="239463" y="-151890"/>
              <a:ext cx="434754" cy="1080980"/>
            </a:xfrm>
            <a:prstGeom prst="flowChartManualInpu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flipH="1" rot="-1591339">
              <a:off x="892401" y="-169347"/>
              <a:ext cx="504374" cy="1254067"/>
            </a:xfrm>
            <a:prstGeom prst="flowChartManualInpu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flipH="1" rot="-1591322">
              <a:off x="1818452" y="-76292"/>
              <a:ext cx="229660" cy="571018"/>
            </a:xfrm>
            <a:prstGeom prst="flowChartManualInpu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chemeClr val="accent2"/>
            </a:solidFill>
            <a:ln>
              <a:noFill/>
            </a:ln>
          </p:spPr>
        </p:sp>
      </p:grpSp>
      <p:sp>
        <p:nvSpPr>
          <p:cNvPr id="148" name="Google Shape;148;p1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1pPr>
            <a:lvl2pPr lvl="1">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2pPr>
            <a:lvl3pPr lvl="2">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3pPr>
            <a:lvl4pPr lvl="3">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4pPr>
            <a:lvl5pPr lvl="4">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5pPr>
            <a:lvl6pPr lvl="5">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6pPr>
            <a:lvl7pPr lvl="6">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7pPr>
            <a:lvl8pPr lvl="7">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8pPr>
            <a:lvl9pPr lvl="8">
              <a:spcBef>
                <a:spcPts val="0"/>
              </a:spcBef>
              <a:spcAft>
                <a:spcPts val="0"/>
              </a:spcAft>
              <a:buClr>
                <a:schemeClr val="accent1"/>
              </a:buClr>
              <a:buSzPts val="3000"/>
              <a:buFont typeface="Oswald"/>
              <a:buNone/>
              <a:defRPr b="1" sz="3000">
                <a:solidFill>
                  <a:schemeClr val="accent1"/>
                </a:solidFill>
                <a:latin typeface="Oswald"/>
                <a:ea typeface="Oswald"/>
                <a:cs typeface="Oswald"/>
                <a:sym typeface="Oswald"/>
              </a:defRPr>
            </a:lvl9pPr>
          </a:lstStyle>
          <a:p/>
        </p:txBody>
      </p:sp>
      <p:sp>
        <p:nvSpPr>
          <p:cNvPr id="7" name="Google Shape;7;p1"/>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1pPr>
            <a:lvl2pPr indent="-355600" lvl="1" marL="914400">
              <a:spcBef>
                <a:spcPts val="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2pPr>
            <a:lvl3pPr indent="-355600" lvl="2" marL="1371600">
              <a:spcBef>
                <a:spcPts val="0"/>
              </a:spcBef>
              <a:spcAft>
                <a:spcPts val="0"/>
              </a:spcAft>
              <a:buClr>
                <a:schemeClr val="accent3"/>
              </a:buClr>
              <a:buSzPts val="2000"/>
              <a:buFont typeface="Roboto Condensed"/>
              <a:buChar char="⋄"/>
              <a:defRPr sz="2000">
                <a:solidFill>
                  <a:schemeClr val="dk2"/>
                </a:solidFill>
                <a:latin typeface="Roboto Condensed"/>
                <a:ea typeface="Roboto Condensed"/>
                <a:cs typeface="Roboto Condensed"/>
                <a:sym typeface="Roboto Condensed"/>
              </a:defRPr>
            </a:lvl3pPr>
            <a:lvl4pPr indent="-355600" lvl="3" marL="18288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4pPr>
            <a:lvl5pPr indent="-355600" lvl="4" marL="22860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5pPr>
            <a:lvl6pPr indent="-355600" lvl="5" marL="27432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6pPr>
            <a:lvl7pPr indent="-355600" lvl="6" marL="32004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7pPr>
            <a:lvl8pPr indent="-355600" lvl="7" marL="36576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8pPr>
            <a:lvl9pPr indent="-355600" lvl="8" marL="4114800">
              <a:spcBef>
                <a:spcPts val="0"/>
              </a:spcBef>
              <a:spcAft>
                <a:spcPts val="0"/>
              </a:spcAft>
              <a:buClr>
                <a:schemeClr val="dk2"/>
              </a:buClr>
              <a:buSzPts val="2000"/>
              <a:buFont typeface="Roboto Condensed"/>
              <a:buChar char="■"/>
              <a:defRPr sz="2000">
                <a:solidFill>
                  <a:schemeClr val="dk2"/>
                </a:solidFill>
                <a:latin typeface="Roboto Condensed"/>
                <a:ea typeface="Roboto Condensed"/>
                <a:cs typeface="Roboto Condensed"/>
                <a:sym typeface="Roboto Condensed"/>
              </a:defRPr>
            </a:lvl9pPr>
          </a:lstStyle>
          <a:p/>
        </p:txBody>
      </p:sp>
      <p:sp>
        <p:nvSpPr>
          <p:cNvPr id="8" name="Google Shape;8;p1"/>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2"/>
                </a:solidFill>
                <a:latin typeface="Roboto Condensed"/>
                <a:ea typeface="Roboto Condensed"/>
                <a:cs typeface="Roboto Condensed"/>
                <a:sym typeface="Roboto Condensed"/>
              </a:defRPr>
            </a:lvl1pPr>
            <a:lvl2pPr lvl="1" algn="r">
              <a:buNone/>
              <a:defRPr sz="1300">
                <a:solidFill>
                  <a:schemeClr val="accent2"/>
                </a:solidFill>
                <a:latin typeface="Roboto Condensed"/>
                <a:ea typeface="Roboto Condensed"/>
                <a:cs typeface="Roboto Condensed"/>
                <a:sym typeface="Roboto Condensed"/>
              </a:defRPr>
            </a:lvl2pPr>
            <a:lvl3pPr lvl="2" algn="r">
              <a:buNone/>
              <a:defRPr sz="1300">
                <a:solidFill>
                  <a:schemeClr val="accent2"/>
                </a:solidFill>
                <a:latin typeface="Roboto Condensed"/>
                <a:ea typeface="Roboto Condensed"/>
                <a:cs typeface="Roboto Condensed"/>
                <a:sym typeface="Roboto Condensed"/>
              </a:defRPr>
            </a:lvl3pPr>
            <a:lvl4pPr lvl="3" algn="r">
              <a:buNone/>
              <a:defRPr sz="1300">
                <a:solidFill>
                  <a:schemeClr val="accent2"/>
                </a:solidFill>
                <a:latin typeface="Roboto Condensed"/>
                <a:ea typeface="Roboto Condensed"/>
                <a:cs typeface="Roboto Condensed"/>
                <a:sym typeface="Roboto Condensed"/>
              </a:defRPr>
            </a:lvl4pPr>
            <a:lvl5pPr lvl="4" algn="r">
              <a:buNone/>
              <a:defRPr sz="1300">
                <a:solidFill>
                  <a:schemeClr val="accent2"/>
                </a:solidFill>
                <a:latin typeface="Roboto Condensed"/>
                <a:ea typeface="Roboto Condensed"/>
                <a:cs typeface="Roboto Condensed"/>
                <a:sym typeface="Roboto Condensed"/>
              </a:defRPr>
            </a:lvl5pPr>
            <a:lvl6pPr lvl="5" algn="r">
              <a:buNone/>
              <a:defRPr sz="1300">
                <a:solidFill>
                  <a:schemeClr val="accent2"/>
                </a:solidFill>
                <a:latin typeface="Roboto Condensed"/>
                <a:ea typeface="Roboto Condensed"/>
                <a:cs typeface="Roboto Condensed"/>
                <a:sym typeface="Roboto Condensed"/>
              </a:defRPr>
            </a:lvl6pPr>
            <a:lvl7pPr lvl="6" algn="r">
              <a:buNone/>
              <a:defRPr sz="1300">
                <a:solidFill>
                  <a:schemeClr val="accent2"/>
                </a:solidFill>
                <a:latin typeface="Roboto Condensed"/>
                <a:ea typeface="Roboto Condensed"/>
                <a:cs typeface="Roboto Condensed"/>
                <a:sym typeface="Roboto Condensed"/>
              </a:defRPr>
            </a:lvl7pPr>
            <a:lvl8pPr lvl="7" algn="r">
              <a:buNone/>
              <a:defRPr sz="1300">
                <a:solidFill>
                  <a:schemeClr val="accent2"/>
                </a:solidFill>
                <a:latin typeface="Roboto Condensed"/>
                <a:ea typeface="Roboto Condensed"/>
                <a:cs typeface="Roboto Condensed"/>
                <a:sym typeface="Roboto Condensed"/>
              </a:defRPr>
            </a:lvl8pPr>
            <a:lvl9pPr lvl="8" algn="r">
              <a:buNone/>
              <a:defRPr sz="1300">
                <a:solidFill>
                  <a:schemeClr val="accent2"/>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hyperlink" Target="http://drive.google.com/file/d/1yLuBnSGyv7ejuOapoMfsiYHivE3BXTQu/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hyperlink" Target="https://www.atlassian.com/git/tutorials/comparing-workflows/gitflow-workflow" TargetMode="Externa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github.com/arzzen/git-quick-stats" TargetMode="Externa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www.youtube.com/watch?v=cjgMgxNPWI8" TargetMode="External"/><Relationship Id="rId4" Type="http://schemas.openxmlformats.org/officeDocument/2006/relationships/image" Target="../media/image2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creativecommons.org/licenses/by-sa/3.0/de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3"/>
          <p:cNvSpPr txBox="1"/>
          <p:nvPr>
            <p:ph type="ctrTitle"/>
          </p:nvPr>
        </p:nvSpPr>
        <p:spPr>
          <a:xfrm>
            <a:off x="685800" y="2753825"/>
            <a:ext cx="6244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VCS-GIT</a:t>
            </a:r>
            <a:endParaRPr/>
          </a:p>
          <a:p>
            <a:pPr indent="0" lvl="0" marL="0" rtl="0" algn="l">
              <a:spcBef>
                <a:spcPts val="0"/>
              </a:spcBef>
              <a:spcAft>
                <a:spcPts val="0"/>
              </a:spcAft>
              <a:buNone/>
            </a:pPr>
            <a:r>
              <a:rPr lang="en"/>
              <a:t>5-Branch, merge, fork</a:t>
            </a:r>
            <a:endParaRPr/>
          </a:p>
        </p:txBody>
      </p:sp>
      <p:pic>
        <p:nvPicPr>
          <p:cNvPr id="172" name="Google Shape;172;p13"/>
          <p:cNvPicPr preferRelativeResize="0"/>
          <p:nvPr/>
        </p:nvPicPr>
        <p:blipFill>
          <a:blip r:embed="rId3">
            <a:alphaModFix/>
          </a:blip>
          <a:stretch>
            <a:fillRect/>
          </a:stretch>
        </p:blipFill>
        <p:spPr>
          <a:xfrm>
            <a:off x="7661550" y="0"/>
            <a:ext cx="1482450" cy="2099775"/>
          </a:xfrm>
          <a:prstGeom prst="rect">
            <a:avLst/>
          </a:prstGeom>
          <a:noFill/>
          <a:ln>
            <a:noFill/>
          </a:ln>
        </p:spPr>
      </p:pic>
      <p:sp>
        <p:nvSpPr>
          <p:cNvPr id="173" name="Google Shape;173;p13"/>
          <p:cNvSpPr txBox="1"/>
          <p:nvPr/>
        </p:nvSpPr>
        <p:spPr>
          <a:xfrm>
            <a:off x="685800" y="41910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FFFFFF"/>
                </a:solidFill>
                <a:latin typeface="Roboto Condensed"/>
                <a:ea typeface="Roboto Condensed"/>
                <a:cs typeface="Roboto Condensed"/>
                <a:sym typeface="Roboto Condensed"/>
              </a:rPr>
              <a:t>Prof. Marcello Missiroli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 nuovo il librone sacro</a:t>
            </a:r>
            <a:endParaRPr/>
          </a:p>
        </p:txBody>
      </p:sp>
      <p:sp>
        <p:nvSpPr>
          <p:cNvPr id="234" name="Google Shape;234;p22"/>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Questa volta Bob e Tim decidono di lavorare su aspetti separati: Bob si occuperà dei precetti, mentre Tim si occuperò dei comandamenti. Per farlo, lavoreranno su branch locali per non intasare il server e il log.</a:t>
            </a:r>
            <a:endParaRPr/>
          </a:p>
          <a:p>
            <a:pPr indent="0" lvl="0" marL="0" rtl="0" algn="l">
              <a:spcBef>
                <a:spcPts val="600"/>
              </a:spcBef>
              <a:spcAft>
                <a:spcPts val="0"/>
              </a:spcAft>
              <a:buNone/>
            </a:pPr>
            <a:r>
              <a:t/>
            </a:r>
            <a:endParaRPr/>
          </a:p>
        </p:txBody>
      </p:sp>
      <p:sp>
        <p:nvSpPr>
          <p:cNvPr id="235" name="Google Shape;235;p22"/>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3">
            <a:alphaModFix/>
          </a:blip>
          <a:srcRect b="0" l="0" r="0" t="0"/>
          <a:stretch/>
        </p:blipFill>
        <p:spPr>
          <a:xfrm>
            <a:off x="0" y="576298"/>
            <a:ext cx="9143999" cy="4987628"/>
          </a:xfrm>
          <a:prstGeom prst="rect">
            <a:avLst/>
          </a:prstGeom>
          <a:noFill/>
          <a:ln>
            <a:noFill/>
          </a:ln>
        </p:spPr>
      </p:pic>
      <p:sp>
        <p:nvSpPr>
          <p:cNvPr id="241" name="Google Shape;241;p23"/>
          <p:cNvSpPr/>
          <p:nvPr/>
        </p:nvSpPr>
        <p:spPr>
          <a:xfrm>
            <a:off x="5898900" y="1401550"/>
            <a:ext cx="3245100" cy="40449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3718050" y="3581150"/>
            <a:ext cx="2478000" cy="17673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3648946" y="1192699"/>
            <a:ext cx="5391900" cy="4067700"/>
          </a:xfrm>
          <a:prstGeom prst="rect">
            <a:avLst/>
          </a:prstGeom>
          <a:solidFill>
            <a:srgbClr val="000000"/>
          </a:solidFill>
          <a:ln cap="flat" cmpd="sng" w="36000">
            <a:solidFill>
              <a:srgbClr val="FFFFFF"/>
            </a:solidFill>
            <a:prstDash val="solid"/>
            <a:round/>
            <a:headEnd len="sm" w="sm" type="none"/>
            <a:tailEnd len="sm" w="sm" type="none"/>
          </a:ln>
        </p:spPr>
        <p:txBody>
          <a:bodyPr anchorCtr="0" anchor="ctr" bIns="63000" lIns="108000" spcFirstLastPara="1" rIns="108000" wrap="square" tIns="63000">
            <a:noAutofit/>
          </a:bodyPr>
          <a:lstStyle/>
          <a:p>
            <a:pPr indent="0" lvl="0" marL="0" marR="0" rtl="0" algn="l">
              <a:spcBef>
                <a:spcPts val="0"/>
              </a:spcBef>
              <a:spcAft>
                <a:spcPts val="0"/>
              </a:spcAft>
              <a:buNone/>
            </a:pPr>
            <a:r>
              <a:rPr b="1" lang="en" sz="2800" strike="noStrike">
                <a:solidFill>
                  <a:srgbClr val="FFFFFF"/>
                </a:solidFill>
                <a:latin typeface="Courier"/>
                <a:ea typeface="Courier"/>
                <a:cs typeface="Courier"/>
                <a:sym typeface="Courier"/>
              </a:rPr>
              <a:t>$ </a:t>
            </a:r>
            <a:r>
              <a:rPr b="1" lang="en" sz="2800" strike="noStrike">
                <a:solidFill>
                  <a:srgbClr val="008000"/>
                </a:solidFill>
                <a:latin typeface="Courier"/>
                <a:ea typeface="Courier"/>
                <a:cs typeface="Courier"/>
                <a:sym typeface="Courier"/>
              </a:rPr>
              <a:t>git checkout -b </a:t>
            </a:r>
            <a:r>
              <a:rPr b="1" lang="en" sz="2800">
                <a:solidFill>
                  <a:srgbClr val="008000"/>
                </a:solidFill>
                <a:latin typeface="Courier"/>
                <a:ea typeface="Courier"/>
                <a:cs typeface="Courier"/>
                <a:sym typeface="Courier"/>
              </a:rPr>
              <a:t>precetti</a:t>
            </a:r>
            <a:endParaRPr b="1" sz="2800" strike="noStrike">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strike="noStrike">
              <a:solidFill>
                <a:srgbClr val="FFFFFF"/>
              </a:solidFill>
              <a:latin typeface="Courier"/>
              <a:ea typeface="Courier"/>
              <a:cs typeface="Courier"/>
              <a:sym typeface="Courier"/>
            </a:endParaRPr>
          </a:p>
        </p:txBody>
      </p:sp>
      <p:sp>
        <p:nvSpPr>
          <p:cNvPr id="244" name="Google Shape;244;p23"/>
          <p:cNvSpPr/>
          <p:nvPr/>
        </p:nvSpPr>
        <p:spPr>
          <a:xfrm>
            <a:off x="1872000" y="948600"/>
            <a:ext cx="228600" cy="228600"/>
          </a:xfrm>
          <a:prstGeom prst="ellipse">
            <a:avLst/>
          </a:prstGeom>
          <a:solidFill>
            <a:srgbClr val="77216F"/>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txBox="1"/>
          <p:nvPr/>
        </p:nvSpPr>
        <p:spPr>
          <a:xfrm>
            <a:off x="1192550" y="24475"/>
            <a:ext cx="11115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800" strike="noStrike"/>
              <a:t>precetti</a:t>
            </a:r>
            <a:endParaRPr b="1" sz="1800" strike="noStrike"/>
          </a:p>
        </p:txBody>
      </p:sp>
      <p:cxnSp>
        <p:nvCxnSpPr>
          <p:cNvPr id="246" name="Google Shape;246;p23"/>
          <p:cNvCxnSpPr/>
          <p:nvPr/>
        </p:nvCxnSpPr>
        <p:spPr>
          <a:xfrm flipH="1">
            <a:off x="2057400" y="685800"/>
            <a:ext cx="685800" cy="457200"/>
          </a:xfrm>
          <a:prstGeom prst="straightConnector1">
            <a:avLst/>
          </a:prstGeom>
          <a:noFill/>
          <a:ln cap="flat" cmpd="sng" w="9525">
            <a:solidFill>
              <a:srgbClr val="000000"/>
            </a:solidFill>
            <a:prstDash val="solid"/>
            <a:round/>
            <a:headEnd len="sm" w="sm" type="none"/>
            <a:tailEnd len="med" w="med" type="triangle"/>
          </a:ln>
        </p:spPr>
      </p:cxnSp>
      <p:cxnSp>
        <p:nvCxnSpPr>
          <p:cNvPr id="247" name="Google Shape;247;p23"/>
          <p:cNvCxnSpPr>
            <a:stCxn id="244" idx="4"/>
            <a:endCxn id="248" idx="0"/>
          </p:cNvCxnSpPr>
          <p:nvPr/>
        </p:nvCxnSpPr>
        <p:spPr>
          <a:xfrm flipH="1">
            <a:off x="1970100" y="1177200"/>
            <a:ext cx="16200" cy="356100"/>
          </a:xfrm>
          <a:prstGeom prst="straightConnector1">
            <a:avLst/>
          </a:prstGeom>
          <a:noFill/>
          <a:ln cap="flat" cmpd="sng" w="9525">
            <a:solidFill>
              <a:srgbClr val="000000"/>
            </a:solidFill>
            <a:prstDash val="solid"/>
            <a:round/>
            <a:headEnd len="sm" w="sm" type="none"/>
            <a:tailEnd len="med" w="med" type="triangle"/>
          </a:ln>
        </p:spPr>
      </p:cxnSp>
      <p:sp>
        <p:nvSpPr>
          <p:cNvPr id="249" name="Google Shape;249;p23"/>
          <p:cNvSpPr/>
          <p:nvPr/>
        </p:nvSpPr>
        <p:spPr>
          <a:xfrm>
            <a:off x="2718000" y="534600"/>
            <a:ext cx="228600" cy="2286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txBox="1"/>
          <p:nvPr/>
        </p:nvSpPr>
        <p:spPr>
          <a:xfrm>
            <a:off x="2640350" y="24475"/>
            <a:ext cx="11115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800"/>
              <a:t>main</a:t>
            </a:r>
            <a:endParaRPr b="1" sz="1800" strike="noStrike"/>
          </a:p>
        </p:txBody>
      </p:sp>
      <p:sp>
        <p:nvSpPr>
          <p:cNvPr id="251" name="Google Shape;251;p23"/>
          <p:cNvSpPr txBox="1"/>
          <p:nvPr/>
        </p:nvSpPr>
        <p:spPr>
          <a:xfrm>
            <a:off x="3718050" y="2338250"/>
            <a:ext cx="382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800">
              <a:solidFill>
                <a:schemeClr val="lt1"/>
              </a:solidFill>
              <a:latin typeface="Courier"/>
              <a:ea typeface="Courier"/>
              <a:cs typeface="Courier"/>
              <a:sym typeface="Courier"/>
            </a:endParaRPr>
          </a:p>
          <a:p>
            <a:pPr indent="0" lvl="0" marL="0" rtl="0" algn="l">
              <a:spcBef>
                <a:spcPts val="0"/>
              </a:spcBef>
              <a:spcAft>
                <a:spcPts val="0"/>
              </a:spcAft>
              <a:buNone/>
            </a:pPr>
            <a:r>
              <a:rPr b="1" lang="en" sz="2800">
                <a:solidFill>
                  <a:schemeClr val="lt1"/>
                </a:solidFill>
                <a:latin typeface="Courier"/>
                <a:ea typeface="Courier"/>
                <a:cs typeface="Courier"/>
                <a:sym typeface="Courier"/>
              </a:rPr>
              <a:t>$ </a:t>
            </a:r>
            <a:r>
              <a:rPr b="1" lang="en" sz="2800">
                <a:solidFill>
                  <a:srgbClr val="008000"/>
                </a:solidFill>
                <a:latin typeface="Courier"/>
                <a:ea typeface="Courier"/>
                <a:cs typeface="Courier"/>
                <a:sym typeface="Courier"/>
              </a:rPr>
              <a:t>git commit -am “modifica”</a:t>
            </a:r>
            <a:endParaRPr b="1" sz="2800">
              <a:solidFill>
                <a:schemeClr val="lt1"/>
              </a:solidFill>
              <a:latin typeface="Courier"/>
              <a:ea typeface="Courier"/>
              <a:cs typeface="Courier"/>
              <a:sym typeface="Courier"/>
            </a:endParaRPr>
          </a:p>
        </p:txBody>
      </p:sp>
      <p:sp>
        <p:nvSpPr>
          <p:cNvPr id="248" name="Google Shape;248;p23"/>
          <p:cNvSpPr/>
          <p:nvPr/>
        </p:nvSpPr>
        <p:spPr>
          <a:xfrm>
            <a:off x="1855879" y="1533150"/>
            <a:ext cx="228600" cy="228600"/>
          </a:xfrm>
          <a:prstGeom prst="ellipse">
            <a:avLst/>
          </a:prstGeom>
          <a:solidFill>
            <a:srgbClr val="77216F"/>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2640350" y="46129"/>
            <a:ext cx="727500" cy="3462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main</a:t>
            </a:r>
            <a:endParaRPr/>
          </a:p>
        </p:txBody>
      </p:sp>
      <p:sp>
        <p:nvSpPr>
          <p:cNvPr id="253" name="Google Shape;253;p23"/>
          <p:cNvSpPr/>
          <p:nvPr/>
        </p:nvSpPr>
        <p:spPr>
          <a:xfrm>
            <a:off x="30175" y="544725"/>
            <a:ext cx="1519200" cy="694200"/>
          </a:xfrm>
          <a:prstGeom prst="wedgeRectCallout">
            <a:avLst>
              <a:gd fmla="val 55544" name="adj1"/>
              <a:gd fmla="val -74852"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“Precetti” è ora il branch attivo. I comandi hanno effetto solo su questo branch</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257" name="Shape 257"/>
        <p:cNvGrpSpPr/>
        <p:nvPr/>
      </p:nvGrpSpPr>
      <p:grpSpPr>
        <a:xfrm>
          <a:off x="0" y="0"/>
          <a:ext cx="0" cy="0"/>
          <a:chOff x="0" y="0"/>
          <a:chExt cx="0" cy="0"/>
        </a:xfrm>
      </p:grpSpPr>
      <p:sp>
        <p:nvSpPr>
          <p:cNvPr id="258" name="Google Shape;258;p24"/>
          <p:cNvSpPr txBox="1"/>
          <p:nvPr/>
        </p:nvSpPr>
        <p:spPr>
          <a:xfrm>
            <a:off x="2042500" y="1625850"/>
            <a:ext cx="16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2"/>
              </a:solidFill>
            </a:endParaRPr>
          </a:p>
        </p:txBody>
      </p:sp>
      <p:sp>
        <p:nvSpPr>
          <p:cNvPr id="259" name="Google Shape;259;p24"/>
          <p:cNvSpPr/>
          <p:nvPr/>
        </p:nvSpPr>
        <p:spPr>
          <a:xfrm>
            <a:off x="3717700" y="3563850"/>
            <a:ext cx="2478000" cy="17673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4"/>
          <p:cNvPicPr preferRelativeResize="0"/>
          <p:nvPr/>
        </p:nvPicPr>
        <p:blipFill rotWithShape="1">
          <a:blip r:embed="rId3">
            <a:alphaModFix/>
          </a:blip>
          <a:srcRect b="0" l="0" r="0" t="0"/>
          <a:stretch/>
        </p:blipFill>
        <p:spPr>
          <a:xfrm>
            <a:off x="1" y="149100"/>
            <a:ext cx="9144001" cy="5798200"/>
          </a:xfrm>
          <a:prstGeom prst="rect">
            <a:avLst/>
          </a:prstGeom>
          <a:noFill/>
          <a:ln>
            <a:noFill/>
          </a:ln>
        </p:spPr>
      </p:pic>
      <p:sp>
        <p:nvSpPr>
          <p:cNvPr id="261" name="Google Shape;261;p24"/>
          <p:cNvSpPr/>
          <p:nvPr/>
        </p:nvSpPr>
        <p:spPr>
          <a:xfrm>
            <a:off x="829196" y="718199"/>
            <a:ext cx="5391900" cy="4067700"/>
          </a:xfrm>
          <a:prstGeom prst="rect">
            <a:avLst/>
          </a:prstGeom>
          <a:solidFill>
            <a:srgbClr val="000000"/>
          </a:solidFill>
          <a:ln cap="flat" cmpd="sng" w="36000">
            <a:solidFill>
              <a:srgbClr val="FFFFFF"/>
            </a:solidFill>
            <a:prstDash val="solid"/>
            <a:round/>
            <a:headEnd len="sm" w="sm" type="none"/>
            <a:tailEnd len="sm" w="sm" type="none"/>
          </a:ln>
        </p:spPr>
        <p:txBody>
          <a:bodyPr anchorCtr="0" anchor="ctr" bIns="63000" lIns="108000" spcFirstLastPara="1" rIns="108000" wrap="square" tIns="63000">
            <a:noAutofit/>
          </a:bodyPr>
          <a:lstStyle/>
          <a:p>
            <a:pPr indent="0" lvl="0" marL="0" marR="0" rtl="0" algn="l">
              <a:spcBef>
                <a:spcPts val="0"/>
              </a:spcBef>
              <a:spcAft>
                <a:spcPts val="0"/>
              </a:spcAft>
              <a:buNone/>
            </a:pPr>
            <a:r>
              <a:rPr b="1" lang="en" sz="2800" strike="noStrike">
                <a:solidFill>
                  <a:srgbClr val="FFFFFF"/>
                </a:solidFill>
                <a:latin typeface="Courier"/>
                <a:ea typeface="Courier"/>
                <a:cs typeface="Courier"/>
                <a:sym typeface="Courier"/>
              </a:rPr>
              <a:t>$ </a:t>
            </a:r>
            <a:r>
              <a:rPr b="1" lang="en" sz="2800" strike="noStrike">
                <a:solidFill>
                  <a:srgbClr val="008000"/>
                </a:solidFill>
                <a:latin typeface="Courier"/>
                <a:ea typeface="Courier"/>
                <a:cs typeface="Courier"/>
                <a:sym typeface="Courier"/>
              </a:rPr>
              <a:t>git checkout </a:t>
            </a:r>
            <a:r>
              <a:rPr b="1" lang="en" sz="2800">
                <a:solidFill>
                  <a:schemeClr val="lt1"/>
                </a:solidFill>
                <a:latin typeface="Courier"/>
                <a:ea typeface="Courier"/>
                <a:cs typeface="Courier"/>
                <a:sym typeface="Courier"/>
              </a:rPr>
              <a:t>-b comandamenti</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strike="noStrike">
              <a:solidFill>
                <a:srgbClr val="FFFFFF"/>
              </a:solidFill>
              <a:latin typeface="Courier"/>
              <a:ea typeface="Courier"/>
              <a:cs typeface="Courier"/>
              <a:sym typeface="Courier"/>
            </a:endParaRPr>
          </a:p>
        </p:txBody>
      </p:sp>
      <p:sp>
        <p:nvSpPr>
          <p:cNvPr id="262" name="Google Shape;262;p24"/>
          <p:cNvSpPr txBox="1"/>
          <p:nvPr/>
        </p:nvSpPr>
        <p:spPr>
          <a:xfrm>
            <a:off x="6269410" y="83380"/>
            <a:ext cx="8787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800"/>
              <a:t>main</a:t>
            </a:r>
            <a:endParaRPr b="1" sz="1800" strike="noStrike"/>
          </a:p>
        </p:txBody>
      </p:sp>
      <p:sp>
        <p:nvSpPr>
          <p:cNvPr id="263" name="Google Shape;263;p24"/>
          <p:cNvSpPr txBox="1"/>
          <p:nvPr/>
        </p:nvSpPr>
        <p:spPr>
          <a:xfrm>
            <a:off x="7216450" y="299375"/>
            <a:ext cx="1809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800" strike="noStrike"/>
              <a:t>comandamenti</a:t>
            </a:r>
            <a:endParaRPr b="1" sz="1800" strike="noStrike"/>
          </a:p>
        </p:txBody>
      </p:sp>
      <p:sp>
        <p:nvSpPr>
          <p:cNvPr id="264" name="Google Shape;264;p24"/>
          <p:cNvSpPr/>
          <p:nvPr/>
        </p:nvSpPr>
        <p:spPr>
          <a:xfrm>
            <a:off x="7505650" y="1205500"/>
            <a:ext cx="228600" cy="2286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24"/>
          <p:cNvCxnSpPr>
            <a:stCxn id="266" idx="4"/>
            <a:endCxn id="264" idx="0"/>
          </p:cNvCxnSpPr>
          <p:nvPr/>
        </p:nvCxnSpPr>
        <p:spPr>
          <a:xfrm>
            <a:off x="7601950" y="948100"/>
            <a:ext cx="18000" cy="257400"/>
          </a:xfrm>
          <a:prstGeom prst="straightConnector1">
            <a:avLst/>
          </a:prstGeom>
          <a:noFill/>
          <a:ln cap="flat" cmpd="sng" w="9525">
            <a:solidFill>
              <a:srgbClr val="000000"/>
            </a:solidFill>
            <a:prstDash val="solid"/>
            <a:round/>
            <a:headEnd len="sm" w="sm" type="none"/>
            <a:tailEnd len="med" w="med" type="triangle"/>
          </a:ln>
        </p:spPr>
      </p:cxnSp>
      <p:sp>
        <p:nvSpPr>
          <p:cNvPr id="266" name="Google Shape;266;p24"/>
          <p:cNvSpPr/>
          <p:nvPr/>
        </p:nvSpPr>
        <p:spPr>
          <a:xfrm>
            <a:off x="7487650" y="719500"/>
            <a:ext cx="228600" cy="2286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6534000" y="538800"/>
            <a:ext cx="228600" cy="2286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24"/>
          <p:cNvCxnSpPr>
            <a:stCxn id="267" idx="6"/>
            <a:endCxn id="266" idx="2"/>
          </p:cNvCxnSpPr>
          <p:nvPr/>
        </p:nvCxnSpPr>
        <p:spPr>
          <a:xfrm>
            <a:off x="6762600" y="653100"/>
            <a:ext cx="725100" cy="180600"/>
          </a:xfrm>
          <a:prstGeom prst="straightConnector1">
            <a:avLst/>
          </a:prstGeom>
          <a:noFill/>
          <a:ln cap="flat" cmpd="sng" w="9525">
            <a:solidFill>
              <a:srgbClr val="000000"/>
            </a:solidFill>
            <a:prstDash val="solid"/>
            <a:round/>
            <a:headEnd len="sm" w="sm" type="none"/>
            <a:tailEnd len="med" w="med" type="triangle"/>
          </a:ln>
        </p:spPr>
      </p:cxnSp>
      <p:sp>
        <p:nvSpPr>
          <p:cNvPr id="269" name="Google Shape;269;p24"/>
          <p:cNvSpPr txBox="1"/>
          <p:nvPr/>
        </p:nvSpPr>
        <p:spPr>
          <a:xfrm>
            <a:off x="863925" y="1729950"/>
            <a:ext cx="5331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Courier"/>
                <a:ea typeface="Courier"/>
                <a:cs typeface="Courier"/>
                <a:sym typeface="Courier"/>
              </a:rPr>
              <a:t>$ </a:t>
            </a:r>
            <a:r>
              <a:rPr b="1" lang="en" sz="2800">
                <a:solidFill>
                  <a:srgbClr val="008000"/>
                </a:solidFill>
                <a:latin typeface="Courier"/>
                <a:ea typeface="Courier"/>
                <a:cs typeface="Courier"/>
                <a:sym typeface="Courier"/>
              </a:rPr>
              <a:t>git add </a:t>
            </a:r>
            <a:r>
              <a:rPr b="1" lang="en" sz="2800">
                <a:solidFill>
                  <a:schemeClr val="lt1"/>
                </a:solidFill>
                <a:latin typeface="Courier"/>
                <a:ea typeface="Courier"/>
                <a:cs typeface="Courier"/>
                <a:sym typeface="Courier"/>
              </a:rPr>
              <a:t>comandamenti.txt</a:t>
            </a:r>
            <a:endParaRPr b="1" sz="2800">
              <a:solidFill>
                <a:srgbClr val="008000"/>
              </a:solidFill>
              <a:latin typeface="Courier"/>
              <a:ea typeface="Courier"/>
              <a:cs typeface="Courier"/>
              <a:sym typeface="Courier"/>
            </a:endParaRPr>
          </a:p>
          <a:p>
            <a:pPr indent="0" lvl="0" marL="0" rtl="0" algn="l">
              <a:spcBef>
                <a:spcPts val="0"/>
              </a:spcBef>
              <a:spcAft>
                <a:spcPts val="0"/>
              </a:spcAft>
              <a:buNone/>
            </a:pPr>
            <a:r>
              <a:rPr b="1" lang="en" sz="2800">
                <a:solidFill>
                  <a:schemeClr val="lt1"/>
                </a:solidFill>
                <a:latin typeface="Courier"/>
                <a:ea typeface="Courier"/>
                <a:cs typeface="Courier"/>
                <a:sym typeface="Courier"/>
              </a:rPr>
              <a:t>$ </a:t>
            </a:r>
            <a:r>
              <a:rPr b="1" lang="en" sz="2800">
                <a:solidFill>
                  <a:srgbClr val="008000"/>
                </a:solidFill>
                <a:latin typeface="Courier"/>
                <a:ea typeface="Courier"/>
                <a:cs typeface="Courier"/>
                <a:sym typeface="Courier"/>
              </a:rPr>
              <a:t>git commit</a:t>
            </a:r>
            <a:r>
              <a:rPr b="1" lang="en" sz="2800">
                <a:solidFill>
                  <a:schemeClr val="lt1"/>
                </a:solidFill>
                <a:latin typeface="Courier"/>
                <a:ea typeface="Courier"/>
                <a:cs typeface="Courier"/>
                <a:sym typeface="Courier"/>
              </a:rPr>
              <a:t> -m “inizio”</a:t>
            </a:r>
            <a:endParaRPr b="1" sz="2800">
              <a:solidFill>
                <a:schemeClr val="lt1"/>
              </a:solidFill>
              <a:latin typeface="Courier"/>
              <a:ea typeface="Courier"/>
              <a:cs typeface="Courier"/>
              <a:sym typeface="Courier"/>
            </a:endParaRPr>
          </a:p>
          <a:p>
            <a:pPr indent="0" lvl="0" marL="0" rtl="0" algn="l">
              <a:spcBef>
                <a:spcPts val="0"/>
              </a:spcBef>
              <a:spcAft>
                <a:spcPts val="0"/>
              </a:spcAft>
              <a:buNone/>
            </a:pPr>
            <a:r>
              <a:rPr b="1" lang="en" sz="2800">
                <a:solidFill>
                  <a:schemeClr val="lt1"/>
                </a:solidFill>
                <a:latin typeface="Courier"/>
                <a:ea typeface="Courier"/>
                <a:cs typeface="Courier"/>
                <a:sym typeface="Courier"/>
              </a:rPr>
              <a:t>$ </a:t>
            </a:r>
            <a:r>
              <a:rPr b="1" lang="en" sz="2800">
                <a:solidFill>
                  <a:srgbClr val="008000"/>
                </a:solidFill>
                <a:latin typeface="Courier"/>
                <a:ea typeface="Courier"/>
                <a:cs typeface="Courier"/>
                <a:sym typeface="Courier"/>
              </a:rPr>
              <a:t>git branch</a:t>
            </a:r>
            <a:endParaRPr b="1" sz="2800">
              <a:solidFill>
                <a:schemeClr val="lt1"/>
              </a:solidFill>
              <a:latin typeface="Courier"/>
              <a:ea typeface="Courier"/>
              <a:cs typeface="Courier"/>
              <a:sym typeface="Courier"/>
            </a:endParaRPr>
          </a:p>
          <a:p>
            <a:pPr indent="0" lvl="0" marL="0" rtl="0" algn="l">
              <a:spcBef>
                <a:spcPts val="0"/>
              </a:spcBef>
              <a:spcAft>
                <a:spcPts val="0"/>
              </a:spcAft>
              <a:buNone/>
            </a:pPr>
            <a:r>
              <a:rPr b="1" lang="en" sz="2800">
                <a:solidFill>
                  <a:schemeClr val="lt1"/>
                </a:solidFill>
                <a:latin typeface="Courier"/>
                <a:ea typeface="Courier"/>
                <a:cs typeface="Courier"/>
                <a:sym typeface="Courier"/>
              </a:rPr>
              <a:t>main</a:t>
            </a:r>
            <a:endParaRPr b="1" sz="2800">
              <a:solidFill>
                <a:schemeClr val="lt1"/>
              </a:solidFill>
              <a:latin typeface="Courier"/>
              <a:ea typeface="Courier"/>
              <a:cs typeface="Courier"/>
              <a:sym typeface="Courier"/>
            </a:endParaRPr>
          </a:p>
          <a:p>
            <a:pPr indent="0" lvl="0" marL="0" rtl="0" algn="l">
              <a:spcBef>
                <a:spcPts val="0"/>
              </a:spcBef>
              <a:spcAft>
                <a:spcPts val="0"/>
              </a:spcAft>
              <a:buNone/>
            </a:pPr>
            <a:r>
              <a:rPr b="1" lang="en" sz="2800">
                <a:solidFill>
                  <a:schemeClr val="lt1"/>
                </a:solidFill>
                <a:latin typeface="Courier"/>
                <a:ea typeface="Courier"/>
                <a:cs typeface="Courier"/>
                <a:sym typeface="Courier"/>
              </a:rPr>
              <a:t>* comandamenti</a:t>
            </a:r>
            <a:endParaRPr/>
          </a:p>
        </p:txBody>
      </p:sp>
      <p:sp>
        <p:nvSpPr>
          <p:cNvPr id="270" name="Google Shape;270;p24"/>
          <p:cNvSpPr/>
          <p:nvPr/>
        </p:nvSpPr>
        <p:spPr>
          <a:xfrm>
            <a:off x="6297950" y="122329"/>
            <a:ext cx="727500" cy="3462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main</a:t>
            </a:r>
            <a:endParaRPr/>
          </a:p>
        </p:txBody>
      </p:sp>
      <p:sp>
        <p:nvSpPr>
          <p:cNvPr id="271" name="Google Shape;271;p24"/>
          <p:cNvSpPr txBox="1"/>
          <p:nvPr/>
        </p:nvSpPr>
        <p:spPr>
          <a:xfrm>
            <a:off x="5065960" y="192605"/>
            <a:ext cx="8787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sz="1800" strike="noStrik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Merge</a:t>
            </a:r>
            <a:endParaRPr/>
          </a:p>
        </p:txBody>
      </p:sp>
      <p:sp>
        <p:nvSpPr>
          <p:cNvPr id="277" name="Google Shape;277;p25"/>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Al termine di una porzione significativa del lavoro del branch, è opportuno ricongiungere i rami. L’operazione è detta Merge (fusione).  Come nel caso del pull (che è di fatto un merge), si possono generare conflitti che vanno risolti.</a:t>
            </a:r>
            <a:endParaRPr/>
          </a:p>
          <a:p>
            <a:pPr indent="0" lvl="0" marL="0" rtl="0" algn="l">
              <a:spcBef>
                <a:spcPts val="600"/>
              </a:spcBef>
              <a:spcAft>
                <a:spcPts val="0"/>
              </a:spcAft>
              <a:buNone/>
            </a:pPr>
            <a:r>
              <a:t/>
            </a:r>
            <a:endParaRPr/>
          </a:p>
        </p:txBody>
      </p:sp>
      <p:sp>
        <p:nvSpPr>
          <p:cNvPr id="278" name="Google Shape;278;p25"/>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0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000"/>
                                        <p:tgtEl>
                                          <p:spTgt spid="27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282" name="Shape 282"/>
        <p:cNvGrpSpPr/>
        <p:nvPr/>
      </p:nvGrpSpPr>
      <p:grpSpPr>
        <a:xfrm>
          <a:off x="0" y="0"/>
          <a:ext cx="0" cy="0"/>
          <a:chOff x="0" y="0"/>
          <a:chExt cx="0" cy="0"/>
        </a:xfrm>
      </p:grpSpPr>
      <p:sp>
        <p:nvSpPr>
          <p:cNvPr id="283" name="Google Shape;283;p26"/>
          <p:cNvSpPr txBox="1"/>
          <p:nvPr/>
        </p:nvSpPr>
        <p:spPr>
          <a:xfrm>
            <a:off x="2042500" y="1625850"/>
            <a:ext cx="16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2"/>
              </a:solidFill>
            </a:endParaRPr>
          </a:p>
        </p:txBody>
      </p:sp>
      <p:sp>
        <p:nvSpPr>
          <p:cNvPr id="284" name="Google Shape;284;p26"/>
          <p:cNvSpPr/>
          <p:nvPr/>
        </p:nvSpPr>
        <p:spPr>
          <a:xfrm>
            <a:off x="3717700" y="3563850"/>
            <a:ext cx="2478000" cy="17673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6"/>
          <p:cNvPicPr preferRelativeResize="0"/>
          <p:nvPr/>
        </p:nvPicPr>
        <p:blipFill rotWithShape="1">
          <a:blip r:embed="rId3">
            <a:alphaModFix/>
          </a:blip>
          <a:srcRect b="0" l="0" r="0" t="0"/>
          <a:stretch/>
        </p:blipFill>
        <p:spPr>
          <a:xfrm>
            <a:off x="1" y="149100"/>
            <a:ext cx="9144001" cy="5798200"/>
          </a:xfrm>
          <a:prstGeom prst="rect">
            <a:avLst/>
          </a:prstGeom>
          <a:noFill/>
          <a:ln>
            <a:noFill/>
          </a:ln>
        </p:spPr>
      </p:pic>
      <p:sp>
        <p:nvSpPr>
          <p:cNvPr id="286" name="Google Shape;286;p26"/>
          <p:cNvSpPr/>
          <p:nvPr/>
        </p:nvSpPr>
        <p:spPr>
          <a:xfrm>
            <a:off x="829196" y="718199"/>
            <a:ext cx="5391900" cy="4067700"/>
          </a:xfrm>
          <a:prstGeom prst="rect">
            <a:avLst/>
          </a:prstGeom>
          <a:solidFill>
            <a:srgbClr val="000000"/>
          </a:solidFill>
          <a:ln cap="flat" cmpd="sng" w="36000">
            <a:solidFill>
              <a:srgbClr val="FFFFFF"/>
            </a:solidFill>
            <a:prstDash val="solid"/>
            <a:round/>
            <a:headEnd len="sm" w="sm" type="none"/>
            <a:tailEnd len="sm" w="sm" type="none"/>
          </a:ln>
        </p:spPr>
        <p:txBody>
          <a:bodyPr anchorCtr="0" anchor="ctr" bIns="63000" lIns="108000" spcFirstLastPara="1" rIns="108000" wrap="square" tIns="63000">
            <a:noAutofit/>
          </a:bodyPr>
          <a:lstStyle/>
          <a:p>
            <a:pPr indent="0" lvl="0" marL="0" marR="0" rtl="0" algn="l">
              <a:spcBef>
                <a:spcPts val="0"/>
              </a:spcBef>
              <a:spcAft>
                <a:spcPts val="0"/>
              </a:spcAft>
              <a:buNone/>
            </a:pPr>
            <a:r>
              <a:rPr b="1" lang="en" sz="2800" strike="noStrike">
                <a:solidFill>
                  <a:srgbClr val="FFFFFF"/>
                </a:solidFill>
                <a:latin typeface="Courier"/>
                <a:ea typeface="Courier"/>
                <a:cs typeface="Courier"/>
                <a:sym typeface="Courier"/>
              </a:rPr>
              <a:t>$ </a:t>
            </a:r>
            <a:r>
              <a:rPr b="1" lang="en" sz="2800" strike="noStrike">
                <a:solidFill>
                  <a:srgbClr val="008000"/>
                </a:solidFill>
                <a:latin typeface="Courier"/>
                <a:ea typeface="Courier"/>
                <a:cs typeface="Courier"/>
                <a:sym typeface="Courier"/>
              </a:rPr>
              <a:t>git checkout</a:t>
            </a:r>
            <a:r>
              <a:rPr b="1" lang="en" sz="2800">
                <a:solidFill>
                  <a:srgbClr val="008000"/>
                </a:solidFill>
                <a:latin typeface="Courier"/>
                <a:ea typeface="Courier"/>
                <a:cs typeface="Courier"/>
                <a:sym typeface="Courier"/>
              </a:rPr>
              <a:t> main</a:t>
            </a:r>
            <a:r>
              <a:rPr b="1" lang="en" sz="2800" strike="noStrike">
                <a:solidFill>
                  <a:srgbClr val="008000"/>
                </a:solidFill>
                <a:latin typeface="Courier"/>
                <a:ea typeface="Courier"/>
                <a:cs typeface="Courier"/>
                <a:sym typeface="Courier"/>
              </a:rPr>
              <a:t> </a:t>
            </a:r>
            <a:endParaRPr b="1" sz="2800" strike="noStrike">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008000"/>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strike="noStrike">
              <a:solidFill>
                <a:srgbClr val="FFFFFF"/>
              </a:solidFill>
              <a:latin typeface="Courier"/>
              <a:ea typeface="Courier"/>
              <a:cs typeface="Courier"/>
              <a:sym typeface="Courier"/>
            </a:endParaRPr>
          </a:p>
        </p:txBody>
      </p:sp>
      <p:sp>
        <p:nvSpPr>
          <p:cNvPr id="287" name="Google Shape;287;p26"/>
          <p:cNvSpPr txBox="1"/>
          <p:nvPr/>
        </p:nvSpPr>
        <p:spPr>
          <a:xfrm>
            <a:off x="6269410" y="83380"/>
            <a:ext cx="8787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800"/>
              <a:t>main</a:t>
            </a:r>
            <a:endParaRPr b="1" sz="1800" strike="noStrike"/>
          </a:p>
        </p:txBody>
      </p:sp>
      <p:sp>
        <p:nvSpPr>
          <p:cNvPr id="288" name="Google Shape;288;p26"/>
          <p:cNvSpPr txBox="1"/>
          <p:nvPr/>
        </p:nvSpPr>
        <p:spPr>
          <a:xfrm>
            <a:off x="7216450" y="299375"/>
            <a:ext cx="18090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800" strike="noStrike"/>
              <a:t>comandamenti</a:t>
            </a:r>
            <a:endParaRPr b="1" sz="1800" strike="noStrike"/>
          </a:p>
        </p:txBody>
      </p:sp>
      <p:sp>
        <p:nvSpPr>
          <p:cNvPr id="289" name="Google Shape;289;p26"/>
          <p:cNvSpPr/>
          <p:nvPr/>
        </p:nvSpPr>
        <p:spPr>
          <a:xfrm>
            <a:off x="7505650" y="1205500"/>
            <a:ext cx="228600" cy="2286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6"/>
          <p:cNvCxnSpPr>
            <a:stCxn id="291" idx="4"/>
            <a:endCxn id="289" idx="0"/>
          </p:cNvCxnSpPr>
          <p:nvPr/>
        </p:nvCxnSpPr>
        <p:spPr>
          <a:xfrm>
            <a:off x="7601950" y="948100"/>
            <a:ext cx="18000" cy="257400"/>
          </a:xfrm>
          <a:prstGeom prst="straightConnector1">
            <a:avLst/>
          </a:prstGeom>
          <a:noFill/>
          <a:ln cap="flat" cmpd="sng" w="9525">
            <a:solidFill>
              <a:srgbClr val="000000"/>
            </a:solidFill>
            <a:prstDash val="solid"/>
            <a:round/>
            <a:headEnd len="sm" w="sm" type="none"/>
            <a:tailEnd len="med" w="med" type="triangle"/>
          </a:ln>
        </p:spPr>
      </p:cxnSp>
      <p:sp>
        <p:nvSpPr>
          <p:cNvPr id="291" name="Google Shape;291;p26"/>
          <p:cNvSpPr/>
          <p:nvPr/>
        </p:nvSpPr>
        <p:spPr>
          <a:xfrm>
            <a:off x="7487650" y="719500"/>
            <a:ext cx="228600" cy="2286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6534000" y="538800"/>
            <a:ext cx="228600" cy="2286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26"/>
          <p:cNvCxnSpPr>
            <a:stCxn id="292" idx="6"/>
            <a:endCxn id="291" idx="2"/>
          </p:cNvCxnSpPr>
          <p:nvPr/>
        </p:nvCxnSpPr>
        <p:spPr>
          <a:xfrm>
            <a:off x="6762600" y="653100"/>
            <a:ext cx="725100" cy="180600"/>
          </a:xfrm>
          <a:prstGeom prst="straightConnector1">
            <a:avLst/>
          </a:prstGeom>
          <a:noFill/>
          <a:ln cap="flat" cmpd="sng" w="9525">
            <a:solidFill>
              <a:srgbClr val="000000"/>
            </a:solidFill>
            <a:prstDash val="solid"/>
            <a:round/>
            <a:headEnd len="sm" w="sm" type="none"/>
            <a:tailEnd len="med" w="med" type="triangle"/>
          </a:ln>
        </p:spPr>
      </p:cxnSp>
      <p:sp>
        <p:nvSpPr>
          <p:cNvPr id="294" name="Google Shape;294;p26"/>
          <p:cNvSpPr txBox="1"/>
          <p:nvPr/>
        </p:nvSpPr>
        <p:spPr>
          <a:xfrm>
            <a:off x="863925" y="1729950"/>
            <a:ext cx="533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Courier"/>
                <a:ea typeface="Courier"/>
                <a:cs typeface="Courier"/>
                <a:sym typeface="Courier"/>
              </a:rPr>
              <a:t>$ </a:t>
            </a:r>
            <a:r>
              <a:rPr b="1" lang="en" sz="2800">
                <a:solidFill>
                  <a:srgbClr val="008000"/>
                </a:solidFill>
                <a:latin typeface="Courier"/>
                <a:ea typeface="Courier"/>
                <a:cs typeface="Courier"/>
                <a:sym typeface="Courier"/>
              </a:rPr>
              <a:t>git merge comandamenti </a:t>
            </a:r>
            <a:endParaRPr/>
          </a:p>
        </p:txBody>
      </p:sp>
      <p:sp>
        <p:nvSpPr>
          <p:cNvPr id="295" name="Google Shape;295;p26"/>
          <p:cNvSpPr/>
          <p:nvPr/>
        </p:nvSpPr>
        <p:spPr>
          <a:xfrm>
            <a:off x="6297950" y="122329"/>
            <a:ext cx="727500" cy="3462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main</a:t>
            </a:r>
            <a:endParaRPr/>
          </a:p>
        </p:txBody>
      </p:sp>
      <p:sp>
        <p:nvSpPr>
          <p:cNvPr id="296" name="Google Shape;296;p26"/>
          <p:cNvSpPr/>
          <p:nvPr/>
        </p:nvSpPr>
        <p:spPr>
          <a:xfrm>
            <a:off x="6284550" y="122329"/>
            <a:ext cx="727500" cy="3462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main</a:t>
            </a:r>
            <a:endParaRPr b="1"/>
          </a:p>
        </p:txBody>
      </p:sp>
      <p:sp>
        <p:nvSpPr>
          <p:cNvPr id="297" name="Google Shape;297;p26"/>
          <p:cNvSpPr/>
          <p:nvPr/>
        </p:nvSpPr>
        <p:spPr>
          <a:xfrm>
            <a:off x="7292650" y="337674"/>
            <a:ext cx="1809000" cy="3462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comandamenti</a:t>
            </a:r>
            <a:endParaRPr/>
          </a:p>
        </p:txBody>
      </p:sp>
      <p:sp>
        <p:nvSpPr>
          <p:cNvPr id="298" name="Google Shape;298;p26"/>
          <p:cNvSpPr/>
          <p:nvPr/>
        </p:nvSpPr>
        <p:spPr>
          <a:xfrm>
            <a:off x="6534000" y="1529400"/>
            <a:ext cx="228600" cy="2286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26"/>
          <p:cNvCxnSpPr>
            <a:stCxn id="289" idx="2"/>
            <a:endCxn id="298" idx="6"/>
          </p:cNvCxnSpPr>
          <p:nvPr/>
        </p:nvCxnSpPr>
        <p:spPr>
          <a:xfrm flipH="1">
            <a:off x="6762550" y="1319800"/>
            <a:ext cx="743100" cy="324000"/>
          </a:xfrm>
          <a:prstGeom prst="straightConnector1">
            <a:avLst/>
          </a:prstGeom>
          <a:noFill/>
          <a:ln cap="flat" cmpd="sng" w="9525">
            <a:solidFill>
              <a:srgbClr val="000000"/>
            </a:solidFill>
            <a:prstDash val="dot"/>
            <a:round/>
            <a:headEnd len="sm" w="sm" type="none"/>
            <a:tailEnd len="med" w="med" type="triangle"/>
          </a:ln>
        </p:spPr>
      </p:cxnSp>
      <p:cxnSp>
        <p:nvCxnSpPr>
          <p:cNvPr id="300" name="Google Shape;300;p26"/>
          <p:cNvCxnSpPr>
            <a:stCxn id="292" idx="4"/>
            <a:endCxn id="298" idx="0"/>
          </p:cNvCxnSpPr>
          <p:nvPr/>
        </p:nvCxnSpPr>
        <p:spPr>
          <a:xfrm>
            <a:off x="6648300" y="767400"/>
            <a:ext cx="0" cy="76200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Fusione: come?</a:t>
            </a:r>
            <a:endParaRPr/>
          </a:p>
        </p:txBody>
      </p:sp>
      <p:sp>
        <p:nvSpPr>
          <p:cNvPr id="306" name="Google Shape;306;p27"/>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Per fondere i vari branch esistono due modalità base: merge e rebase. La differenza è </a:t>
            </a:r>
            <a:r>
              <a:rPr b="1" lang="en" u="sng"/>
              <a:t>come</a:t>
            </a:r>
            <a:r>
              <a:rPr lang="en"/>
              <a:t> effettuano la fusione.</a:t>
            </a:r>
            <a:endParaRPr/>
          </a:p>
        </p:txBody>
      </p:sp>
      <p:sp>
        <p:nvSpPr>
          <p:cNvPr id="307" name="Google Shape;307;p2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27"/>
          <p:cNvPicPr preferRelativeResize="0"/>
          <p:nvPr/>
        </p:nvPicPr>
        <p:blipFill>
          <a:blip r:embed="rId3">
            <a:alphaModFix/>
          </a:blip>
          <a:stretch>
            <a:fillRect/>
          </a:stretch>
        </p:blipFill>
        <p:spPr>
          <a:xfrm>
            <a:off x="3979825" y="1982825"/>
            <a:ext cx="2796000" cy="18576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idx="1" type="body"/>
          </p:nvPr>
        </p:nvSpPr>
        <p:spPr>
          <a:xfrm>
            <a:off x="457175" y="289225"/>
            <a:ext cx="3926100" cy="31731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rPr b="1" lang="en" sz="2741">
                <a:solidFill>
                  <a:schemeClr val="accent1"/>
                </a:solidFill>
                <a:latin typeface="Oswald"/>
                <a:ea typeface="Oswald"/>
                <a:cs typeface="Oswald"/>
                <a:sym typeface="Oswald"/>
              </a:rPr>
              <a:t>Merge</a:t>
            </a:r>
            <a:endParaRPr b="1" sz="2741">
              <a:solidFill>
                <a:schemeClr val="accent1"/>
              </a:solidFill>
              <a:latin typeface="Oswald"/>
              <a:ea typeface="Oswald"/>
              <a:cs typeface="Oswald"/>
              <a:sym typeface="Oswald"/>
            </a:endParaRPr>
          </a:p>
          <a:p>
            <a:pPr indent="0" lvl="0" marL="0" rtl="0" algn="l">
              <a:spcBef>
                <a:spcPts val="600"/>
              </a:spcBef>
              <a:spcAft>
                <a:spcPts val="0"/>
              </a:spcAft>
              <a:buNone/>
            </a:pPr>
            <a:r>
              <a:rPr lang="en" sz="1600">
                <a:latin typeface="Consolas"/>
                <a:ea typeface="Consolas"/>
                <a:cs typeface="Consolas"/>
                <a:sym typeface="Consolas"/>
              </a:rPr>
              <a:t>git merge master feature</a:t>
            </a:r>
            <a:endParaRPr sz="1600">
              <a:latin typeface="Consolas"/>
              <a:ea typeface="Consolas"/>
              <a:cs typeface="Consolas"/>
              <a:sym typeface="Consolas"/>
            </a:endParaRPr>
          </a:p>
          <a:p>
            <a:pPr indent="0" lvl="0" marL="0" rtl="0" algn="l">
              <a:spcBef>
                <a:spcPts val="600"/>
              </a:spcBef>
              <a:spcAft>
                <a:spcPts val="0"/>
              </a:spcAft>
              <a:buNone/>
            </a:pPr>
            <a:r>
              <a:rPr lang="en" sz="1427"/>
              <a:t>Il comando consente di posizionarsi sul ramo </a:t>
            </a:r>
            <a:r>
              <a:rPr i="1" lang="en" sz="1427"/>
              <a:t>feature</a:t>
            </a:r>
            <a:r>
              <a:rPr lang="en" sz="1427"/>
              <a:t> e di ricevere le commit presenti in </a:t>
            </a:r>
            <a:r>
              <a:rPr i="1" lang="en" sz="1427"/>
              <a:t>master</a:t>
            </a:r>
            <a:r>
              <a:rPr lang="en" sz="1427"/>
              <a:t>. Questo tipo di operazione </a:t>
            </a:r>
            <a:r>
              <a:rPr b="1" lang="en" sz="1427"/>
              <a:t>non è invasiva</a:t>
            </a:r>
            <a:r>
              <a:rPr lang="en" sz="1427"/>
              <a:t> sulla struttura pre-esistente dei rami.</a:t>
            </a:r>
            <a:endParaRPr sz="1427"/>
          </a:p>
          <a:p>
            <a:pPr indent="0" lvl="0" marL="0" rtl="0" algn="l">
              <a:spcBef>
                <a:spcPts val="600"/>
              </a:spcBef>
              <a:spcAft>
                <a:spcPts val="0"/>
              </a:spcAft>
              <a:buNone/>
            </a:pPr>
            <a:r>
              <a:rPr lang="en" sz="1427"/>
              <a:t>In questo caso il </a:t>
            </a:r>
            <a:r>
              <a:rPr lang="en" sz="1427"/>
              <a:t>risultato potrebbe </a:t>
            </a:r>
            <a:r>
              <a:rPr lang="en" sz="1427"/>
              <a:t> essere di non facile interpretazione per gli altri sviluppatori del team. Questo perchè sarebbero necessari </a:t>
            </a:r>
            <a:r>
              <a:rPr b="1" lang="en" sz="1427"/>
              <a:t>numerosi merge</a:t>
            </a:r>
            <a:r>
              <a:rPr lang="en" sz="1427"/>
              <a:t> per poter allineare il branch</a:t>
            </a:r>
            <a:r>
              <a:rPr lang="en" sz="2000"/>
              <a:t>.</a:t>
            </a:r>
            <a:endParaRPr sz="2000"/>
          </a:p>
          <a:p>
            <a:pPr indent="0" lvl="0" marL="0" rtl="0" algn="l">
              <a:spcBef>
                <a:spcPts val="600"/>
              </a:spcBef>
              <a:spcAft>
                <a:spcPts val="0"/>
              </a:spcAft>
              <a:buNone/>
            </a:pPr>
            <a:r>
              <a:rPr lang="en" sz="2000"/>
              <a:t>.</a:t>
            </a:r>
            <a:endParaRPr sz="2000"/>
          </a:p>
          <a:p>
            <a:pPr indent="0" lvl="0" marL="0" rtl="0" algn="l">
              <a:spcBef>
                <a:spcPts val="0"/>
              </a:spcBef>
              <a:spcAft>
                <a:spcPts val="0"/>
              </a:spcAft>
              <a:buNone/>
            </a:pPr>
            <a:r>
              <a:t/>
            </a:r>
            <a:endParaRPr b="1" sz="3000">
              <a:solidFill>
                <a:schemeClr val="accent1"/>
              </a:solidFill>
              <a:latin typeface="Oswald"/>
              <a:ea typeface="Oswald"/>
              <a:cs typeface="Oswald"/>
              <a:sym typeface="Oswald"/>
            </a:endParaRPr>
          </a:p>
        </p:txBody>
      </p:sp>
      <p:sp>
        <p:nvSpPr>
          <p:cNvPr id="314" name="Google Shape;314;p28"/>
          <p:cNvSpPr txBox="1"/>
          <p:nvPr>
            <p:ph idx="2" type="body"/>
          </p:nvPr>
        </p:nvSpPr>
        <p:spPr>
          <a:xfrm>
            <a:off x="4579880" y="289231"/>
            <a:ext cx="3926100" cy="2983500"/>
          </a:xfrm>
          <a:prstGeom prst="rect">
            <a:avLst/>
          </a:prstGeom>
        </p:spPr>
        <p:txBody>
          <a:bodyPr anchorCtr="0" anchor="t" bIns="0" lIns="0" spcFirstLastPara="1" rIns="0" wrap="square" tIns="0">
            <a:normAutofit fontScale="62500" lnSpcReduction="20000"/>
          </a:bodyPr>
          <a:lstStyle/>
          <a:p>
            <a:pPr indent="0" lvl="0" marL="0" rtl="0" algn="l">
              <a:spcBef>
                <a:spcPts val="0"/>
              </a:spcBef>
              <a:spcAft>
                <a:spcPts val="0"/>
              </a:spcAft>
              <a:buNone/>
            </a:pPr>
            <a:r>
              <a:rPr b="1" lang="en" sz="4300">
                <a:solidFill>
                  <a:schemeClr val="accent1"/>
                </a:solidFill>
                <a:latin typeface="Oswald"/>
                <a:ea typeface="Oswald"/>
                <a:cs typeface="Oswald"/>
                <a:sym typeface="Oswald"/>
              </a:rPr>
              <a:t>Rebase</a:t>
            </a:r>
            <a:endParaRPr b="1" sz="4300">
              <a:solidFill>
                <a:schemeClr val="accent1"/>
              </a:solidFill>
              <a:latin typeface="Oswald"/>
              <a:ea typeface="Oswald"/>
              <a:cs typeface="Oswald"/>
              <a:sym typeface="Oswald"/>
            </a:endParaRPr>
          </a:p>
          <a:p>
            <a:pPr indent="0" lvl="0" marL="0" rtl="0" algn="l">
              <a:spcBef>
                <a:spcPts val="600"/>
              </a:spcBef>
              <a:spcAft>
                <a:spcPts val="0"/>
              </a:spcAft>
              <a:buNone/>
            </a:pPr>
            <a:r>
              <a:rPr lang="en" sz="2285">
                <a:latin typeface="Consolas"/>
                <a:ea typeface="Consolas"/>
                <a:cs typeface="Consolas"/>
                <a:sym typeface="Consolas"/>
              </a:rPr>
              <a:t>git checkout feature</a:t>
            </a:r>
            <a:endParaRPr sz="2285">
              <a:latin typeface="Consolas"/>
              <a:ea typeface="Consolas"/>
              <a:cs typeface="Consolas"/>
              <a:sym typeface="Consolas"/>
            </a:endParaRPr>
          </a:p>
          <a:p>
            <a:pPr indent="0" lvl="0" marL="0" rtl="0" algn="l">
              <a:spcBef>
                <a:spcPts val="600"/>
              </a:spcBef>
              <a:spcAft>
                <a:spcPts val="0"/>
              </a:spcAft>
              <a:buNone/>
            </a:pPr>
            <a:r>
              <a:rPr lang="en" sz="2285">
                <a:latin typeface="Consolas"/>
                <a:ea typeface="Consolas"/>
                <a:cs typeface="Consolas"/>
                <a:sym typeface="Consolas"/>
              </a:rPr>
              <a:t>git rebase master</a:t>
            </a:r>
            <a:endParaRPr sz="2285">
              <a:latin typeface="Consolas"/>
              <a:ea typeface="Consolas"/>
              <a:cs typeface="Consolas"/>
              <a:sym typeface="Consolas"/>
            </a:endParaRPr>
          </a:p>
          <a:p>
            <a:pPr indent="0" lvl="0" marL="0" rtl="0" algn="l">
              <a:spcBef>
                <a:spcPts val="600"/>
              </a:spcBef>
              <a:spcAft>
                <a:spcPts val="0"/>
              </a:spcAft>
              <a:buNone/>
            </a:pPr>
            <a:r>
              <a:rPr lang="en" sz="2000"/>
              <a:t>Dopo essersi posizionato sul branch </a:t>
            </a:r>
            <a:r>
              <a:rPr i="1" lang="en" sz="2000"/>
              <a:t>feature</a:t>
            </a:r>
            <a:r>
              <a:rPr lang="en" sz="2000"/>
              <a:t>, il comando rebase accoda l’intero ramo </a:t>
            </a:r>
            <a:r>
              <a:rPr i="1" lang="en" sz="2000"/>
              <a:t>feature</a:t>
            </a:r>
            <a:r>
              <a:rPr lang="en" sz="2000"/>
              <a:t> a </a:t>
            </a:r>
            <a:r>
              <a:rPr i="1" lang="en" sz="2000"/>
              <a:t>master</a:t>
            </a:r>
            <a:r>
              <a:rPr lang="en" sz="2000"/>
              <a:t>, di fatto "riscrivendo la storia" dei commit. Il risultato è un un flusso di lavoro molto più lineare, eliminando tutta la cronologia di commit sviluppata nel ramo feature.</a:t>
            </a:r>
            <a:endParaRPr sz="2000"/>
          </a:p>
          <a:p>
            <a:pPr indent="0" lvl="0" marL="0" rtl="0" algn="l">
              <a:spcBef>
                <a:spcPts val="600"/>
              </a:spcBef>
              <a:spcAft>
                <a:spcPts val="0"/>
              </a:spcAft>
              <a:buNone/>
            </a:pPr>
            <a:r>
              <a:rPr lang="en" sz="2000"/>
              <a:t>Potrebbero però verificarsi danni irreversibili, puoché si perde, lo storico delle modifiche che sono avvenute prima dell’operazione di rebase.</a:t>
            </a:r>
            <a:endParaRPr sz="2000"/>
          </a:p>
          <a:p>
            <a:pPr indent="0" lvl="0" marL="0" rtl="0" algn="l">
              <a:spcBef>
                <a:spcPts val="600"/>
              </a:spcBef>
              <a:spcAft>
                <a:spcPts val="0"/>
              </a:spcAft>
              <a:buNone/>
            </a:pPr>
            <a:br>
              <a:rPr lang="en" sz="2000"/>
            </a:br>
            <a:r>
              <a:rPr lang="en" sz="2000"/>
              <a:t>Morale: mai eseguire un rebase su rami pubblici. </a:t>
            </a:r>
            <a:endParaRPr sz="2000"/>
          </a:p>
          <a:p>
            <a:pPr indent="0" lvl="0" marL="0" rtl="0" algn="l">
              <a:spcBef>
                <a:spcPts val="600"/>
              </a:spcBef>
              <a:spcAft>
                <a:spcPts val="0"/>
              </a:spcAft>
              <a:buNone/>
            </a:pPr>
            <a:r>
              <a:t/>
            </a:r>
            <a:endParaRPr sz="2000"/>
          </a:p>
        </p:txBody>
      </p:sp>
      <p:pic>
        <p:nvPicPr>
          <p:cNvPr id="315" name="Google Shape;315;p28"/>
          <p:cNvPicPr preferRelativeResize="0"/>
          <p:nvPr/>
        </p:nvPicPr>
        <p:blipFill>
          <a:blip r:embed="rId3">
            <a:alphaModFix/>
          </a:blip>
          <a:stretch>
            <a:fillRect/>
          </a:stretch>
        </p:blipFill>
        <p:spPr>
          <a:xfrm>
            <a:off x="519250" y="3422250"/>
            <a:ext cx="3137655" cy="1721251"/>
          </a:xfrm>
          <a:prstGeom prst="rect">
            <a:avLst/>
          </a:prstGeom>
          <a:noFill/>
          <a:ln>
            <a:noFill/>
          </a:ln>
        </p:spPr>
      </p:pic>
      <p:pic>
        <p:nvPicPr>
          <p:cNvPr id="316" name="Google Shape;316;p28"/>
          <p:cNvPicPr preferRelativeResize="0"/>
          <p:nvPr/>
        </p:nvPicPr>
        <p:blipFill>
          <a:blip r:embed="rId4">
            <a:alphaModFix/>
          </a:blip>
          <a:stretch>
            <a:fillRect/>
          </a:stretch>
        </p:blipFill>
        <p:spPr>
          <a:xfrm>
            <a:off x="4587099" y="3422250"/>
            <a:ext cx="3082931" cy="1721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9"/>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Altre opzioni</a:t>
            </a:r>
            <a:endParaRPr/>
          </a:p>
        </p:txBody>
      </p:sp>
      <p:sp>
        <p:nvSpPr>
          <p:cNvPr id="322" name="Google Shape;322;p29"/>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git c</a:t>
            </a:r>
            <a:r>
              <a:rPr b="1" lang="en"/>
              <a:t>herry pick</a:t>
            </a:r>
            <a:r>
              <a:rPr lang="en"/>
              <a:t> (lett: spiluccatura): Permette di “pescare” commit presi da qualsiasi branch e applicarlo al branch attuale.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23" name="Google Shape;323;p2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29"/>
          <p:cNvPicPr preferRelativeResize="0"/>
          <p:nvPr/>
        </p:nvPicPr>
        <p:blipFill>
          <a:blip r:embed="rId3">
            <a:alphaModFix/>
          </a:blip>
          <a:stretch>
            <a:fillRect/>
          </a:stretch>
        </p:blipFill>
        <p:spPr>
          <a:xfrm>
            <a:off x="3995775" y="1860875"/>
            <a:ext cx="3129349" cy="156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00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1000"/>
                                        <p:tgtEl>
                                          <p:spTgt spid="3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1000"/>
                                        <p:tgtEl>
                                          <p:spTgt spid="3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p:nvPr/>
        </p:nvSpPr>
        <p:spPr>
          <a:xfrm>
            <a:off x="4917675" y="2535325"/>
            <a:ext cx="4298400" cy="26082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Rivedere la storia dei commit</a:t>
            </a:r>
            <a:endParaRPr/>
          </a:p>
        </p:txBody>
      </p:sp>
      <p:sp>
        <p:nvSpPr>
          <p:cNvPr id="331" name="Google Shape;331;p30"/>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Dato che i commit sono “cheap”, il log può diventare molto verboso specie in progetti grandi o longevi. Può quindi avere senso “comprimere” tanti commit in uno solo. </a:t>
            </a:r>
            <a:endParaRPr/>
          </a:p>
          <a:p>
            <a:pPr indent="0" lvl="0" marL="0" rtl="0" algn="l">
              <a:spcBef>
                <a:spcPts val="600"/>
              </a:spcBef>
              <a:spcAft>
                <a:spcPts val="0"/>
              </a:spcAft>
              <a:buNone/>
            </a:pPr>
            <a:r>
              <a:rPr lang="en"/>
              <a:t>Si può fare in vari modi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32" name="Google Shape;332;p3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30"/>
          <p:cNvSpPr txBox="1"/>
          <p:nvPr>
            <p:ph idx="2" type="body"/>
          </p:nvPr>
        </p:nvSpPr>
        <p:spPr>
          <a:xfrm>
            <a:off x="3995727" y="1860875"/>
            <a:ext cx="43752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Consolas"/>
                <a:ea typeface="Consolas"/>
                <a:cs typeface="Consolas"/>
                <a:sym typeface="Consolas"/>
              </a:rPr>
              <a:t>git rebase -i HEAD~5</a:t>
            </a:r>
            <a:endParaRPr>
              <a:latin typeface="Consolas"/>
              <a:ea typeface="Consolas"/>
              <a:cs typeface="Consolas"/>
              <a:sym typeface="Consolas"/>
            </a:endParaRPr>
          </a:p>
          <a:p>
            <a:pPr indent="0" lvl="0" marL="0" rtl="0" algn="l">
              <a:spcBef>
                <a:spcPts val="600"/>
              </a:spcBef>
              <a:spcAft>
                <a:spcPts val="0"/>
              </a:spcAft>
              <a:buNone/>
            </a:pPr>
            <a:r>
              <a:rPr lang="en"/>
              <a:t>Apre una sessione interattiva che permette di comprimere gli ultimi cinque commit</a:t>
            </a:r>
            <a:endParaRPr/>
          </a:p>
          <a:p>
            <a:pPr indent="0" lvl="0" marL="0" rtl="0" algn="l">
              <a:spcBef>
                <a:spcPts val="600"/>
              </a:spcBef>
              <a:spcAft>
                <a:spcPts val="0"/>
              </a:spcAft>
              <a:buNone/>
            </a:pPr>
            <a:r>
              <a:rPr lang="en">
                <a:latin typeface="Consolas"/>
                <a:ea typeface="Consolas"/>
                <a:cs typeface="Consolas"/>
                <a:sym typeface="Consolas"/>
              </a:rPr>
              <a:t>git merge --squash feature/login</a:t>
            </a:r>
            <a:endParaRPr>
              <a:latin typeface="Consolas"/>
              <a:ea typeface="Consolas"/>
              <a:cs typeface="Consolas"/>
              <a:sym typeface="Consolas"/>
            </a:endParaRPr>
          </a:p>
          <a:p>
            <a:pPr indent="0" lvl="0" marL="0" rtl="0" algn="l">
              <a:spcBef>
                <a:spcPts val="600"/>
              </a:spcBef>
              <a:spcAft>
                <a:spcPts val="0"/>
              </a:spcAft>
              <a:buNone/>
            </a:pPr>
            <a:r>
              <a:rPr lang="en"/>
              <a:t>Combina i commit del branch in un unico commit (che va effettuato successivamente)</a:t>
            </a:r>
            <a:endParaRPr/>
          </a:p>
          <a:p>
            <a:pPr indent="0" lvl="0" marL="0" rtl="0" algn="l">
              <a:spcBef>
                <a:spcPts val="600"/>
              </a:spcBef>
              <a:spcAft>
                <a:spcPts val="0"/>
              </a:spcAft>
              <a:buNone/>
            </a:pPr>
            <a:r>
              <a:rPr lang="en">
                <a:latin typeface="Consolas"/>
                <a:ea typeface="Consolas"/>
                <a:cs typeface="Consolas"/>
                <a:sym typeface="Consolas"/>
              </a:rPr>
              <a:t>git commit - - amend</a:t>
            </a:r>
            <a:endParaRPr/>
          </a:p>
          <a:p>
            <a:pPr indent="0" lvl="0" marL="0" rtl="0" algn="l">
              <a:spcBef>
                <a:spcPts val="600"/>
              </a:spcBef>
              <a:spcAft>
                <a:spcPts val="0"/>
              </a:spcAft>
              <a:buNone/>
            </a:pPr>
            <a:r>
              <a:rPr lang="en"/>
              <a:t>Modifica l’ultimo commit (ideale per correzioni</a:t>
            </a:r>
            <a:endParaRPr/>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1000"/>
                                        <p:tgtEl>
                                          <p:spTgt spid="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Effect filter="fade" transition="in">
                                      <p:cBhvr>
                                        <p:cTn dur="1000"/>
                                        <p:tgtEl>
                                          <p:spTgt spid="3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Effect filter="fade" transition="in">
                                      <p:cBhvr>
                                        <p:cTn dur="1000"/>
                                        <p:tgtEl>
                                          <p:spTgt spid="33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7200">
                <a:solidFill>
                  <a:schemeClr val="accent1"/>
                </a:solidFill>
              </a:rPr>
              <a:t>4</a:t>
            </a:r>
            <a:r>
              <a:rPr b="0" lang="en" sz="7200">
                <a:solidFill>
                  <a:schemeClr val="accent1"/>
                </a:solidFill>
              </a:rPr>
              <a:t>.</a:t>
            </a:r>
            <a:endParaRPr b="0" sz="7200">
              <a:solidFill>
                <a:schemeClr val="accent1"/>
              </a:solidFill>
            </a:endParaRPr>
          </a:p>
          <a:p>
            <a:pPr indent="0" lvl="0" marL="0" rtl="0" algn="l">
              <a:spcBef>
                <a:spcPts val="0"/>
              </a:spcBef>
              <a:spcAft>
                <a:spcPts val="0"/>
              </a:spcAft>
              <a:buNone/>
            </a:pPr>
            <a:r>
              <a:rPr lang="en"/>
              <a:t>Lavorare con i remoti</a:t>
            </a:r>
            <a:endParaRPr/>
          </a:p>
        </p:txBody>
      </p:sp>
      <p:sp>
        <p:nvSpPr>
          <p:cNvPr id="339" name="Google Shape;339;p31"/>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 CHE SI PARLA?</a:t>
            </a:r>
            <a:endParaRPr/>
          </a:p>
        </p:txBody>
      </p:sp>
      <p:sp>
        <p:nvSpPr>
          <p:cNvPr id="179" name="Google Shape;179;p14"/>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questo (ultima) parte, vedremo un po’ di argomenti avanzati di Git. I più sono basati con il concetto di branch/merge, che permettono uno sviluppo più agile e parallelo. Vedremo anche un accenno ai cosiddetti “flussi di lavoro” che si posso usare con git. Infine un accenno sugli aspetti avanzati di logging e “contabilità”.</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80" name="Google Shape;180;p14"/>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Fusione su remoto</a:t>
            </a:r>
            <a:endParaRPr/>
          </a:p>
        </p:txBody>
      </p:sp>
      <p:sp>
        <p:nvSpPr>
          <p:cNvPr id="346" name="Google Shape;346;p32"/>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Dopo molto lavoro, è opportuno riunire tutto il lavoro nel repository remoto. Questo può essere fonte di conflitti (spesso non solo tecnici, ma anche umani)</a:t>
            </a:r>
            <a:endParaRPr/>
          </a:p>
        </p:txBody>
      </p:sp>
      <p:sp>
        <p:nvSpPr>
          <p:cNvPr id="347" name="Google Shape;347;p32"/>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1000"/>
                                        <p:tgtEl>
                                          <p:spTgt spid="34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351" name="Shape 351"/>
        <p:cNvGrpSpPr/>
        <p:nvPr/>
      </p:nvGrpSpPr>
      <p:grpSpPr>
        <a:xfrm>
          <a:off x="0" y="0"/>
          <a:ext cx="0" cy="0"/>
          <a:chOff x="0" y="0"/>
          <a:chExt cx="0" cy="0"/>
        </a:xfrm>
      </p:grpSpPr>
      <p:pic>
        <p:nvPicPr>
          <p:cNvPr id="352" name="Google Shape;352;p33"/>
          <p:cNvPicPr preferRelativeResize="0"/>
          <p:nvPr/>
        </p:nvPicPr>
        <p:blipFill rotWithShape="1">
          <a:blip r:embed="rId3">
            <a:alphaModFix/>
          </a:blip>
          <a:srcRect b="0" l="0" r="0" t="0"/>
          <a:stretch/>
        </p:blipFill>
        <p:spPr>
          <a:xfrm>
            <a:off x="-30425" y="493200"/>
            <a:ext cx="9174426" cy="4630800"/>
          </a:xfrm>
          <a:prstGeom prst="rect">
            <a:avLst/>
          </a:prstGeom>
          <a:noFill/>
          <a:ln>
            <a:noFill/>
          </a:ln>
        </p:spPr>
      </p:pic>
      <p:sp>
        <p:nvSpPr>
          <p:cNvPr id="353" name="Google Shape;353;p33"/>
          <p:cNvSpPr txBox="1"/>
          <p:nvPr/>
        </p:nvSpPr>
        <p:spPr>
          <a:xfrm>
            <a:off x="4144694" y="603501"/>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sp>
        <p:nvSpPr>
          <p:cNvPr id="354" name="Google Shape;354;p33"/>
          <p:cNvSpPr txBox="1"/>
          <p:nvPr/>
        </p:nvSpPr>
        <p:spPr>
          <a:xfrm>
            <a:off x="5688322" y="755430"/>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cxnSp>
        <p:nvCxnSpPr>
          <p:cNvPr id="355" name="Google Shape;355;p33"/>
          <p:cNvCxnSpPr/>
          <p:nvPr/>
        </p:nvCxnSpPr>
        <p:spPr>
          <a:xfrm>
            <a:off x="4556787" y="1120667"/>
            <a:ext cx="1459800" cy="0"/>
          </a:xfrm>
          <a:prstGeom prst="straightConnector1">
            <a:avLst/>
          </a:prstGeom>
          <a:noFill/>
          <a:ln cap="flat" cmpd="sng" w="9525">
            <a:solidFill>
              <a:srgbClr val="000000"/>
            </a:solidFill>
            <a:prstDash val="solid"/>
            <a:round/>
            <a:headEnd len="sm" w="sm" type="none"/>
            <a:tailEnd len="med" w="med" type="triangle"/>
          </a:ln>
        </p:spPr>
      </p:cxnSp>
      <p:cxnSp>
        <p:nvCxnSpPr>
          <p:cNvPr id="356" name="Google Shape;356;p33"/>
          <p:cNvCxnSpPr/>
          <p:nvPr/>
        </p:nvCxnSpPr>
        <p:spPr>
          <a:xfrm flipH="1">
            <a:off x="2680287" y="1120667"/>
            <a:ext cx="1876500" cy="192900"/>
          </a:xfrm>
          <a:prstGeom prst="straightConnector1">
            <a:avLst/>
          </a:prstGeom>
          <a:noFill/>
          <a:ln cap="flat" cmpd="sng" w="9525">
            <a:solidFill>
              <a:srgbClr val="000000"/>
            </a:solidFill>
            <a:prstDash val="solid"/>
            <a:round/>
            <a:headEnd len="sm" w="sm" type="none"/>
            <a:tailEnd len="med" w="med" type="triangle"/>
          </a:ln>
        </p:spPr>
      </p:cxnSp>
      <p:sp>
        <p:nvSpPr>
          <p:cNvPr id="357" name="Google Shape;357;p33"/>
          <p:cNvSpPr txBox="1"/>
          <p:nvPr/>
        </p:nvSpPr>
        <p:spPr>
          <a:xfrm>
            <a:off x="2043836" y="755430"/>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sp>
        <p:nvSpPr>
          <p:cNvPr id="358" name="Google Shape;358;p33"/>
          <p:cNvSpPr txBox="1"/>
          <p:nvPr/>
        </p:nvSpPr>
        <p:spPr>
          <a:xfrm>
            <a:off x="6673735" y="937745"/>
            <a:ext cx="15282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comandamenti</a:t>
            </a:r>
            <a:endParaRPr b="0" sz="1600" strike="noStrike">
              <a:latin typeface="Arial"/>
              <a:ea typeface="Arial"/>
              <a:cs typeface="Arial"/>
              <a:sym typeface="Arial"/>
            </a:endParaRPr>
          </a:p>
        </p:txBody>
      </p:sp>
      <p:cxnSp>
        <p:nvCxnSpPr>
          <p:cNvPr id="359" name="Google Shape;359;p33"/>
          <p:cNvCxnSpPr/>
          <p:nvPr/>
        </p:nvCxnSpPr>
        <p:spPr>
          <a:xfrm>
            <a:off x="6016355" y="1120667"/>
            <a:ext cx="834000" cy="192900"/>
          </a:xfrm>
          <a:prstGeom prst="straightConnector1">
            <a:avLst/>
          </a:prstGeom>
          <a:noFill/>
          <a:ln cap="flat" cmpd="sng" w="9525">
            <a:solidFill>
              <a:srgbClr val="000000"/>
            </a:solidFill>
            <a:prstDash val="solid"/>
            <a:round/>
            <a:headEnd len="sm" w="sm" type="none"/>
            <a:tailEnd len="med" w="med" type="triangle"/>
          </a:ln>
        </p:spPr>
      </p:cxnSp>
      <p:sp>
        <p:nvSpPr>
          <p:cNvPr id="360" name="Google Shape;360;p33"/>
          <p:cNvSpPr/>
          <p:nvPr/>
        </p:nvSpPr>
        <p:spPr>
          <a:xfrm>
            <a:off x="6815916" y="1702556"/>
            <a:ext cx="208500" cy="1929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33"/>
          <p:cNvCxnSpPr/>
          <p:nvPr/>
        </p:nvCxnSpPr>
        <p:spPr>
          <a:xfrm>
            <a:off x="6850394" y="1313618"/>
            <a:ext cx="0" cy="385800"/>
          </a:xfrm>
          <a:prstGeom prst="straightConnector1">
            <a:avLst/>
          </a:prstGeom>
          <a:noFill/>
          <a:ln cap="flat" cmpd="sng" w="9525">
            <a:solidFill>
              <a:srgbClr val="000000"/>
            </a:solidFill>
            <a:prstDash val="solid"/>
            <a:round/>
            <a:headEnd len="sm" w="sm" type="none"/>
            <a:tailEnd len="med" w="med" type="triangle"/>
          </a:ln>
        </p:spPr>
      </p:cxnSp>
      <p:sp>
        <p:nvSpPr>
          <p:cNvPr id="362" name="Google Shape;362;p33"/>
          <p:cNvSpPr/>
          <p:nvPr/>
        </p:nvSpPr>
        <p:spPr>
          <a:xfrm>
            <a:off x="6799498" y="1292347"/>
            <a:ext cx="208500" cy="1929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5912921" y="2051993"/>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33"/>
          <p:cNvCxnSpPr/>
          <p:nvPr/>
        </p:nvCxnSpPr>
        <p:spPr>
          <a:xfrm>
            <a:off x="6016355" y="1120667"/>
            <a:ext cx="0" cy="964800"/>
          </a:xfrm>
          <a:prstGeom prst="straightConnector1">
            <a:avLst/>
          </a:prstGeom>
          <a:noFill/>
          <a:ln cap="flat" cmpd="sng" w="9525">
            <a:solidFill>
              <a:srgbClr val="000000"/>
            </a:solidFill>
            <a:prstDash val="solid"/>
            <a:round/>
            <a:headEnd len="sm" w="sm" type="none"/>
            <a:tailEnd len="med" w="med" type="triangle"/>
          </a:ln>
        </p:spPr>
      </p:cxnSp>
      <p:sp>
        <p:nvSpPr>
          <p:cNvPr id="365" name="Google Shape;365;p33"/>
          <p:cNvSpPr/>
          <p:nvPr/>
        </p:nvSpPr>
        <p:spPr>
          <a:xfrm>
            <a:off x="5929339" y="1125225"/>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33"/>
          <p:cNvCxnSpPr/>
          <p:nvPr/>
        </p:nvCxnSpPr>
        <p:spPr>
          <a:xfrm flipH="1">
            <a:off x="6016394" y="1892468"/>
            <a:ext cx="834000" cy="192900"/>
          </a:xfrm>
          <a:prstGeom prst="straightConnector1">
            <a:avLst/>
          </a:prstGeom>
          <a:noFill/>
          <a:ln cap="flat" cmpd="sng" w="9525">
            <a:solidFill>
              <a:srgbClr val="000000"/>
            </a:solidFill>
            <a:prstDash val="solid"/>
            <a:round/>
            <a:headEnd len="sm" w="sm" type="none"/>
            <a:tailEnd len="med" w="med" type="triangle"/>
          </a:ln>
        </p:spPr>
      </p:cxnSp>
      <p:sp>
        <p:nvSpPr>
          <p:cNvPr id="367" name="Google Shape;367;p33"/>
          <p:cNvSpPr/>
          <p:nvPr/>
        </p:nvSpPr>
        <p:spPr>
          <a:xfrm>
            <a:off x="1677056" y="1535434"/>
            <a:ext cx="208500" cy="192900"/>
          </a:xfrm>
          <a:prstGeom prst="ellipse">
            <a:avLst/>
          </a:prstGeom>
          <a:solidFill>
            <a:srgbClr val="77216F"/>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txBox="1"/>
          <p:nvPr/>
        </p:nvSpPr>
        <p:spPr>
          <a:xfrm>
            <a:off x="1057319" y="755425"/>
            <a:ext cx="10140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precetti</a:t>
            </a:r>
            <a:endParaRPr b="0" sz="1600" strike="noStrike">
              <a:latin typeface="Arial"/>
              <a:ea typeface="Arial"/>
              <a:cs typeface="Arial"/>
              <a:sym typeface="Arial"/>
            </a:endParaRPr>
          </a:p>
        </p:txBody>
      </p:sp>
      <p:cxnSp>
        <p:nvCxnSpPr>
          <p:cNvPr id="369" name="Google Shape;369;p33"/>
          <p:cNvCxnSpPr/>
          <p:nvPr/>
        </p:nvCxnSpPr>
        <p:spPr>
          <a:xfrm flipH="1">
            <a:off x="1846191" y="1313618"/>
            <a:ext cx="625500" cy="385800"/>
          </a:xfrm>
          <a:prstGeom prst="straightConnector1">
            <a:avLst/>
          </a:prstGeom>
          <a:noFill/>
          <a:ln cap="flat" cmpd="sng" w="9525">
            <a:solidFill>
              <a:srgbClr val="000000"/>
            </a:solidFill>
            <a:prstDash val="solid"/>
            <a:round/>
            <a:headEnd len="sm" w="sm" type="none"/>
            <a:tailEnd len="med" w="med" type="triangle"/>
          </a:ln>
        </p:spPr>
      </p:cxnSp>
      <p:sp>
        <p:nvSpPr>
          <p:cNvPr id="370" name="Google Shape;370;p33"/>
          <p:cNvSpPr/>
          <p:nvPr/>
        </p:nvSpPr>
        <p:spPr>
          <a:xfrm>
            <a:off x="2497960" y="2295080"/>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33"/>
          <p:cNvCxnSpPr/>
          <p:nvPr/>
        </p:nvCxnSpPr>
        <p:spPr>
          <a:xfrm>
            <a:off x="1846162" y="1699518"/>
            <a:ext cx="625500" cy="579000"/>
          </a:xfrm>
          <a:prstGeom prst="straightConnector1">
            <a:avLst/>
          </a:prstGeom>
          <a:noFill/>
          <a:ln cap="flat" cmpd="sng" w="9525">
            <a:solidFill>
              <a:srgbClr val="000000"/>
            </a:solidFill>
            <a:prstDash val="solid"/>
            <a:round/>
            <a:headEnd len="sm" w="sm" type="none"/>
            <a:tailEnd len="med" w="med" type="triangle"/>
          </a:ln>
        </p:spPr>
      </p:cxnSp>
      <p:sp>
        <p:nvSpPr>
          <p:cNvPr id="372" name="Google Shape;372;p33"/>
          <p:cNvSpPr/>
          <p:nvPr/>
        </p:nvSpPr>
        <p:spPr>
          <a:xfrm>
            <a:off x="4484548" y="2462202"/>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p33"/>
          <p:cNvCxnSpPr/>
          <p:nvPr/>
        </p:nvCxnSpPr>
        <p:spPr>
          <a:xfrm>
            <a:off x="2680201" y="2471318"/>
            <a:ext cx="1876500" cy="0"/>
          </a:xfrm>
          <a:prstGeom prst="straightConnector1">
            <a:avLst/>
          </a:prstGeom>
          <a:noFill/>
          <a:ln cap="flat" cmpd="sng" w="9525">
            <a:solidFill>
              <a:srgbClr val="000000"/>
            </a:solidFill>
            <a:prstDash val="solid"/>
            <a:round/>
            <a:headEnd len="sm" w="sm" type="none"/>
            <a:tailEnd len="med" w="med" type="triangle"/>
          </a:ln>
        </p:spPr>
      </p:cxnSp>
      <p:cxnSp>
        <p:nvCxnSpPr>
          <p:cNvPr id="374" name="Google Shape;374;p33"/>
          <p:cNvCxnSpPr/>
          <p:nvPr/>
        </p:nvCxnSpPr>
        <p:spPr>
          <a:xfrm>
            <a:off x="4556787" y="1120667"/>
            <a:ext cx="0" cy="1350600"/>
          </a:xfrm>
          <a:prstGeom prst="straightConnector1">
            <a:avLst/>
          </a:prstGeom>
          <a:noFill/>
          <a:ln cap="flat" cmpd="sng" w="9525">
            <a:solidFill>
              <a:srgbClr val="000000"/>
            </a:solidFill>
            <a:prstDash val="solid"/>
            <a:round/>
            <a:headEnd len="sm" w="sm" type="none"/>
            <a:tailEnd len="med" w="med" type="triangle"/>
          </a:ln>
        </p:spPr>
      </p:cxnSp>
      <p:sp>
        <p:nvSpPr>
          <p:cNvPr id="375" name="Google Shape;375;p33"/>
          <p:cNvSpPr/>
          <p:nvPr/>
        </p:nvSpPr>
        <p:spPr>
          <a:xfrm>
            <a:off x="4468130" y="1018875"/>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33"/>
          <p:cNvCxnSpPr/>
          <p:nvPr/>
        </p:nvCxnSpPr>
        <p:spPr>
          <a:xfrm>
            <a:off x="2548856" y="1313618"/>
            <a:ext cx="0" cy="964800"/>
          </a:xfrm>
          <a:prstGeom prst="straightConnector1">
            <a:avLst/>
          </a:prstGeom>
          <a:noFill/>
          <a:ln cap="flat" cmpd="sng" w="9525">
            <a:solidFill>
              <a:srgbClr val="000000"/>
            </a:solidFill>
            <a:prstDash val="solid"/>
            <a:round/>
            <a:headEnd len="sm" w="sm" type="none"/>
            <a:tailEnd len="med" w="med" type="triangle"/>
          </a:ln>
        </p:spPr>
      </p:cxnSp>
      <p:sp>
        <p:nvSpPr>
          <p:cNvPr id="377" name="Google Shape;377;p33"/>
          <p:cNvSpPr/>
          <p:nvPr/>
        </p:nvSpPr>
        <p:spPr>
          <a:xfrm>
            <a:off x="2448706" y="1185997"/>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33"/>
          <p:cNvCxnSpPr>
            <a:stCxn id="363" idx="2"/>
            <a:endCxn id="372" idx="6"/>
          </p:cNvCxnSpPr>
          <p:nvPr/>
        </p:nvCxnSpPr>
        <p:spPr>
          <a:xfrm flipH="1">
            <a:off x="4693121" y="2148443"/>
            <a:ext cx="1219800" cy="410100"/>
          </a:xfrm>
          <a:prstGeom prst="straightConnector1">
            <a:avLst/>
          </a:prstGeom>
          <a:noFill/>
          <a:ln cap="flat" cmpd="sng" w="9525">
            <a:solidFill>
              <a:srgbClr val="000000"/>
            </a:solidFill>
            <a:prstDash val="solid"/>
            <a:round/>
            <a:headEnd len="sm" w="sm" type="none"/>
            <a:tailEnd len="med" w="med" type="triangle"/>
          </a:ln>
        </p:spPr>
      </p:cxnSp>
      <p:sp>
        <p:nvSpPr>
          <p:cNvPr id="379" name="Google Shape;379;p33"/>
          <p:cNvSpPr/>
          <p:nvPr/>
        </p:nvSpPr>
        <p:spPr>
          <a:xfrm>
            <a:off x="3800575" y="1702550"/>
            <a:ext cx="1659960" cy="657450"/>
          </a:xfrm>
          <a:prstGeom prst="irregularSeal1">
            <a:avLst/>
          </a:prstGeom>
          <a:solidFill>
            <a:srgbClr val="FF33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CONFLICT</a:t>
            </a:r>
            <a:endParaRPr b="1" sz="1000">
              <a:solidFill>
                <a:schemeClr val="lt1"/>
              </a:solidFill>
            </a:endParaRPr>
          </a:p>
        </p:txBody>
      </p:sp>
      <p:sp>
        <p:nvSpPr>
          <p:cNvPr id="380" name="Google Shape;380;p33"/>
          <p:cNvSpPr/>
          <p:nvPr/>
        </p:nvSpPr>
        <p:spPr>
          <a:xfrm>
            <a:off x="6322550" y="3604575"/>
            <a:ext cx="2401200" cy="657300"/>
          </a:xfrm>
          <a:prstGeom prst="rect">
            <a:avLst/>
          </a:prstGeom>
          <a:solidFill>
            <a:srgbClr val="000000"/>
          </a:solidFill>
          <a:ln>
            <a:noFill/>
          </a:ln>
        </p:spPr>
        <p:txBody>
          <a:bodyPr anchorCtr="0" anchor="ctr" bIns="63000" lIns="108000" spcFirstLastPara="1" rIns="108000" wrap="square" tIns="63000">
            <a:noAutofit/>
          </a:bodyPr>
          <a:lstStyle/>
          <a:p>
            <a:pPr indent="0" lvl="0" marL="0" marR="0" rtl="0" algn="l">
              <a:spcBef>
                <a:spcPts val="0"/>
              </a:spcBef>
              <a:spcAft>
                <a:spcPts val="0"/>
              </a:spcAft>
              <a:buNone/>
            </a:pPr>
            <a:r>
              <a:rPr b="1" lang="en" sz="1500" strike="noStrike">
                <a:solidFill>
                  <a:srgbClr val="FFFFFF"/>
                </a:solidFill>
                <a:latin typeface="Courier"/>
                <a:ea typeface="Courier"/>
                <a:cs typeface="Courier"/>
                <a:sym typeface="Courier"/>
              </a:rPr>
              <a:t>$</a:t>
            </a:r>
            <a:r>
              <a:rPr b="1" lang="en" sz="1500" strike="noStrike">
                <a:solidFill>
                  <a:srgbClr val="FFFFFF"/>
                </a:solidFill>
                <a:latin typeface="Courier"/>
                <a:ea typeface="Courier"/>
                <a:cs typeface="Courier"/>
                <a:sym typeface="Courier"/>
              </a:rPr>
              <a:t> </a:t>
            </a:r>
            <a:r>
              <a:rPr b="1" lang="en" sz="1500" strike="noStrike">
                <a:solidFill>
                  <a:srgbClr val="008000"/>
                </a:solidFill>
                <a:latin typeface="Courier"/>
                <a:ea typeface="Courier"/>
                <a:cs typeface="Courier"/>
                <a:sym typeface="Courier"/>
              </a:rPr>
              <a:t>git </a:t>
            </a:r>
            <a:r>
              <a:rPr b="1" lang="en" sz="1500">
                <a:solidFill>
                  <a:srgbClr val="008000"/>
                </a:solidFill>
                <a:latin typeface="Courier"/>
                <a:ea typeface="Courier"/>
                <a:cs typeface="Courier"/>
                <a:sym typeface="Courier"/>
              </a:rPr>
              <a:t>push</a:t>
            </a:r>
            <a:endParaRPr b="1" sz="1500">
              <a:solidFill>
                <a:srgbClr val="FFFFFF"/>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384" name="Shape 384"/>
        <p:cNvGrpSpPr/>
        <p:nvPr/>
      </p:nvGrpSpPr>
      <p:grpSpPr>
        <a:xfrm>
          <a:off x="0" y="0"/>
          <a:ext cx="0" cy="0"/>
          <a:chOff x="0" y="0"/>
          <a:chExt cx="0" cy="0"/>
        </a:xfrm>
      </p:grpSpPr>
      <p:pic>
        <p:nvPicPr>
          <p:cNvPr id="385" name="Google Shape;385;p34"/>
          <p:cNvPicPr preferRelativeResize="0"/>
          <p:nvPr/>
        </p:nvPicPr>
        <p:blipFill rotWithShape="1">
          <a:blip r:embed="rId3">
            <a:alphaModFix/>
          </a:blip>
          <a:srcRect b="0" l="0" r="0" t="0"/>
          <a:stretch/>
        </p:blipFill>
        <p:spPr>
          <a:xfrm>
            <a:off x="-30425" y="493200"/>
            <a:ext cx="9174426" cy="4630800"/>
          </a:xfrm>
          <a:prstGeom prst="rect">
            <a:avLst/>
          </a:prstGeom>
          <a:noFill/>
          <a:ln>
            <a:noFill/>
          </a:ln>
        </p:spPr>
      </p:pic>
      <p:sp>
        <p:nvSpPr>
          <p:cNvPr id="386" name="Google Shape;386;p34"/>
          <p:cNvSpPr txBox="1"/>
          <p:nvPr/>
        </p:nvSpPr>
        <p:spPr>
          <a:xfrm>
            <a:off x="4144694" y="603501"/>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sp>
        <p:nvSpPr>
          <p:cNvPr id="387" name="Google Shape;387;p34"/>
          <p:cNvSpPr txBox="1"/>
          <p:nvPr/>
        </p:nvSpPr>
        <p:spPr>
          <a:xfrm>
            <a:off x="5688322" y="755430"/>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cxnSp>
        <p:nvCxnSpPr>
          <p:cNvPr id="388" name="Google Shape;388;p34"/>
          <p:cNvCxnSpPr/>
          <p:nvPr/>
        </p:nvCxnSpPr>
        <p:spPr>
          <a:xfrm>
            <a:off x="4556787" y="1120667"/>
            <a:ext cx="1459800" cy="0"/>
          </a:xfrm>
          <a:prstGeom prst="straightConnector1">
            <a:avLst/>
          </a:prstGeom>
          <a:noFill/>
          <a:ln cap="flat" cmpd="sng" w="9525">
            <a:solidFill>
              <a:srgbClr val="000000"/>
            </a:solidFill>
            <a:prstDash val="solid"/>
            <a:round/>
            <a:headEnd len="sm" w="sm" type="none"/>
            <a:tailEnd len="med" w="med" type="triangle"/>
          </a:ln>
        </p:spPr>
      </p:cxnSp>
      <p:cxnSp>
        <p:nvCxnSpPr>
          <p:cNvPr id="389" name="Google Shape;389;p34"/>
          <p:cNvCxnSpPr/>
          <p:nvPr/>
        </p:nvCxnSpPr>
        <p:spPr>
          <a:xfrm flipH="1">
            <a:off x="2680287" y="1120667"/>
            <a:ext cx="1876500" cy="192900"/>
          </a:xfrm>
          <a:prstGeom prst="straightConnector1">
            <a:avLst/>
          </a:prstGeom>
          <a:noFill/>
          <a:ln cap="flat" cmpd="sng" w="9525">
            <a:solidFill>
              <a:srgbClr val="000000"/>
            </a:solidFill>
            <a:prstDash val="solid"/>
            <a:round/>
            <a:headEnd len="sm" w="sm" type="none"/>
            <a:tailEnd len="med" w="med" type="triangle"/>
          </a:ln>
        </p:spPr>
      </p:cxnSp>
      <p:sp>
        <p:nvSpPr>
          <p:cNvPr id="390" name="Google Shape;390;p34"/>
          <p:cNvSpPr txBox="1"/>
          <p:nvPr/>
        </p:nvSpPr>
        <p:spPr>
          <a:xfrm>
            <a:off x="2043836" y="755430"/>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sp>
        <p:nvSpPr>
          <p:cNvPr id="391" name="Google Shape;391;p34"/>
          <p:cNvSpPr txBox="1"/>
          <p:nvPr/>
        </p:nvSpPr>
        <p:spPr>
          <a:xfrm>
            <a:off x="6673735" y="937745"/>
            <a:ext cx="15282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comandamenti</a:t>
            </a:r>
            <a:endParaRPr b="0" sz="1600" strike="noStrike">
              <a:latin typeface="Arial"/>
              <a:ea typeface="Arial"/>
              <a:cs typeface="Arial"/>
              <a:sym typeface="Arial"/>
            </a:endParaRPr>
          </a:p>
        </p:txBody>
      </p:sp>
      <p:cxnSp>
        <p:nvCxnSpPr>
          <p:cNvPr id="392" name="Google Shape;392;p34"/>
          <p:cNvCxnSpPr/>
          <p:nvPr/>
        </p:nvCxnSpPr>
        <p:spPr>
          <a:xfrm>
            <a:off x="6016355" y="1120667"/>
            <a:ext cx="834000" cy="192900"/>
          </a:xfrm>
          <a:prstGeom prst="straightConnector1">
            <a:avLst/>
          </a:prstGeom>
          <a:noFill/>
          <a:ln cap="flat" cmpd="sng" w="9525">
            <a:solidFill>
              <a:srgbClr val="000000"/>
            </a:solidFill>
            <a:prstDash val="solid"/>
            <a:round/>
            <a:headEnd len="sm" w="sm" type="none"/>
            <a:tailEnd len="med" w="med" type="triangle"/>
          </a:ln>
        </p:spPr>
      </p:cxnSp>
      <p:sp>
        <p:nvSpPr>
          <p:cNvPr id="393" name="Google Shape;393;p34"/>
          <p:cNvSpPr/>
          <p:nvPr/>
        </p:nvSpPr>
        <p:spPr>
          <a:xfrm>
            <a:off x="6815916" y="1702556"/>
            <a:ext cx="208500" cy="1929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34"/>
          <p:cNvCxnSpPr/>
          <p:nvPr/>
        </p:nvCxnSpPr>
        <p:spPr>
          <a:xfrm>
            <a:off x="6850394" y="1313618"/>
            <a:ext cx="0" cy="385800"/>
          </a:xfrm>
          <a:prstGeom prst="straightConnector1">
            <a:avLst/>
          </a:prstGeom>
          <a:noFill/>
          <a:ln cap="flat" cmpd="sng" w="9525">
            <a:solidFill>
              <a:srgbClr val="000000"/>
            </a:solidFill>
            <a:prstDash val="solid"/>
            <a:round/>
            <a:headEnd len="sm" w="sm" type="none"/>
            <a:tailEnd len="med" w="med" type="triangle"/>
          </a:ln>
        </p:spPr>
      </p:cxnSp>
      <p:sp>
        <p:nvSpPr>
          <p:cNvPr id="395" name="Google Shape;395;p34"/>
          <p:cNvSpPr/>
          <p:nvPr/>
        </p:nvSpPr>
        <p:spPr>
          <a:xfrm>
            <a:off x="6799498" y="1292347"/>
            <a:ext cx="208500" cy="192900"/>
          </a:xfrm>
          <a:prstGeom prst="ellipse">
            <a:avLst/>
          </a:prstGeom>
          <a:solidFill>
            <a:srgbClr val="FF3366"/>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912921" y="2051993"/>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34"/>
          <p:cNvCxnSpPr/>
          <p:nvPr/>
        </p:nvCxnSpPr>
        <p:spPr>
          <a:xfrm>
            <a:off x="6016355" y="1120667"/>
            <a:ext cx="0" cy="964800"/>
          </a:xfrm>
          <a:prstGeom prst="straightConnector1">
            <a:avLst/>
          </a:prstGeom>
          <a:noFill/>
          <a:ln cap="flat" cmpd="sng" w="9525">
            <a:solidFill>
              <a:srgbClr val="000000"/>
            </a:solidFill>
            <a:prstDash val="solid"/>
            <a:round/>
            <a:headEnd len="sm" w="sm" type="none"/>
            <a:tailEnd len="med" w="med" type="triangle"/>
          </a:ln>
        </p:spPr>
      </p:cxnSp>
      <p:sp>
        <p:nvSpPr>
          <p:cNvPr id="398" name="Google Shape;398;p34"/>
          <p:cNvSpPr/>
          <p:nvPr/>
        </p:nvSpPr>
        <p:spPr>
          <a:xfrm>
            <a:off x="5929339" y="1125225"/>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34"/>
          <p:cNvCxnSpPr/>
          <p:nvPr/>
        </p:nvCxnSpPr>
        <p:spPr>
          <a:xfrm flipH="1">
            <a:off x="6016394" y="1892468"/>
            <a:ext cx="834000" cy="192900"/>
          </a:xfrm>
          <a:prstGeom prst="straightConnector1">
            <a:avLst/>
          </a:prstGeom>
          <a:noFill/>
          <a:ln cap="flat" cmpd="sng" w="9525">
            <a:solidFill>
              <a:srgbClr val="000000"/>
            </a:solidFill>
            <a:prstDash val="solid"/>
            <a:round/>
            <a:headEnd len="sm" w="sm" type="none"/>
            <a:tailEnd len="med" w="med" type="triangle"/>
          </a:ln>
        </p:spPr>
      </p:cxnSp>
      <p:sp>
        <p:nvSpPr>
          <p:cNvPr id="400" name="Google Shape;400;p34"/>
          <p:cNvSpPr/>
          <p:nvPr/>
        </p:nvSpPr>
        <p:spPr>
          <a:xfrm>
            <a:off x="1677056" y="1535434"/>
            <a:ext cx="208500" cy="192900"/>
          </a:xfrm>
          <a:prstGeom prst="ellipse">
            <a:avLst/>
          </a:prstGeom>
          <a:solidFill>
            <a:srgbClr val="77216F"/>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txBox="1"/>
          <p:nvPr/>
        </p:nvSpPr>
        <p:spPr>
          <a:xfrm>
            <a:off x="1057319" y="755425"/>
            <a:ext cx="10140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precetti</a:t>
            </a:r>
            <a:endParaRPr b="0" sz="1600" strike="noStrike">
              <a:latin typeface="Arial"/>
              <a:ea typeface="Arial"/>
              <a:cs typeface="Arial"/>
              <a:sym typeface="Arial"/>
            </a:endParaRPr>
          </a:p>
        </p:txBody>
      </p:sp>
      <p:cxnSp>
        <p:nvCxnSpPr>
          <p:cNvPr id="402" name="Google Shape;402;p34"/>
          <p:cNvCxnSpPr/>
          <p:nvPr/>
        </p:nvCxnSpPr>
        <p:spPr>
          <a:xfrm flipH="1">
            <a:off x="1846191" y="1313618"/>
            <a:ext cx="625500" cy="385800"/>
          </a:xfrm>
          <a:prstGeom prst="straightConnector1">
            <a:avLst/>
          </a:prstGeom>
          <a:noFill/>
          <a:ln cap="flat" cmpd="sng" w="9525">
            <a:solidFill>
              <a:srgbClr val="000000"/>
            </a:solidFill>
            <a:prstDash val="solid"/>
            <a:round/>
            <a:headEnd len="sm" w="sm" type="none"/>
            <a:tailEnd len="med" w="med" type="triangle"/>
          </a:ln>
        </p:spPr>
      </p:cxnSp>
      <p:sp>
        <p:nvSpPr>
          <p:cNvPr id="403" name="Google Shape;403;p34"/>
          <p:cNvSpPr/>
          <p:nvPr/>
        </p:nvSpPr>
        <p:spPr>
          <a:xfrm>
            <a:off x="2497960" y="2295080"/>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34"/>
          <p:cNvCxnSpPr/>
          <p:nvPr/>
        </p:nvCxnSpPr>
        <p:spPr>
          <a:xfrm>
            <a:off x="1846162" y="1699518"/>
            <a:ext cx="625500" cy="579000"/>
          </a:xfrm>
          <a:prstGeom prst="straightConnector1">
            <a:avLst/>
          </a:prstGeom>
          <a:noFill/>
          <a:ln cap="flat" cmpd="sng" w="9525">
            <a:solidFill>
              <a:srgbClr val="000000"/>
            </a:solidFill>
            <a:prstDash val="solid"/>
            <a:round/>
            <a:headEnd len="sm" w="sm" type="none"/>
            <a:tailEnd len="med" w="med" type="triangle"/>
          </a:ln>
        </p:spPr>
      </p:cxnSp>
      <p:sp>
        <p:nvSpPr>
          <p:cNvPr id="405" name="Google Shape;405;p34"/>
          <p:cNvSpPr/>
          <p:nvPr/>
        </p:nvSpPr>
        <p:spPr>
          <a:xfrm>
            <a:off x="4484548" y="2462202"/>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 name="Google Shape;406;p34"/>
          <p:cNvCxnSpPr/>
          <p:nvPr/>
        </p:nvCxnSpPr>
        <p:spPr>
          <a:xfrm>
            <a:off x="2680201" y="2471318"/>
            <a:ext cx="1876500" cy="0"/>
          </a:xfrm>
          <a:prstGeom prst="straightConnector1">
            <a:avLst/>
          </a:prstGeom>
          <a:noFill/>
          <a:ln cap="flat" cmpd="sng" w="9525">
            <a:solidFill>
              <a:srgbClr val="000000"/>
            </a:solidFill>
            <a:prstDash val="solid"/>
            <a:round/>
            <a:headEnd len="sm" w="sm" type="none"/>
            <a:tailEnd len="med" w="med" type="triangle"/>
          </a:ln>
        </p:spPr>
      </p:cxnSp>
      <p:cxnSp>
        <p:nvCxnSpPr>
          <p:cNvPr id="407" name="Google Shape;407;p34"/>
          <p:cNvCxnSpPr/>
          <p:nvPr/>
        </p:nvCxnSpPr>
        <p:spPr>
          <a:xfrm>
            <a:off x="4556787" y="1120667"/>
            <a:ext cx="0" cy="1350600"/>
          </a:xfrm>
          <a:prstGeom prst="straightConnector1">
            <a:avLst/>
          </a:prstGeom>
          <a:noFill/>
          <a:ln cap="flat" cmpd="sng" w="9525">
            <a:solidFill>
              <a:srgbClr val="000000"/>
            </a:solidFill>
            <a:prstDash val="solid"/>
            <a:round/>
            <a:headEnd len="sm" w="sm" type="none"/>
            <a:tailEnd len="med" w="med" type="triangle"/>
          </a:ln>
        </p:spPr>
      </p:cxnSp>
      <p:sp>
        <p:nvSpPr>
          <p:cNvPr id="408" name="Google Shape;408;p34"/>
          <p:cNvSpPr/>
          <p:nvPr/>
        </p:nvSpPr>
        <p:spPr>
          <a:xfrm>
            <a:off x="4468130" y="1018875"/>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34"/>
          <p:cNvCxnSpPr/>
          <p:nvPr/>
        </p:nvCxnSpPr>
        <p:spPr>
          <a:xfrm>
            <a:off x="2548856" y="1313618"/>
            <a:ext cx="0" cy="964800"/>
          </a:xfrm>
          <a:prstGeom prst="straightConnector1">
            <a:avLst/>
          </a:prstGeom>
          <a:noFill/>
          <a:ln cap="flat" cmpd="sng" w="9525">
            <a:solidFill>
              <a:srgbClr val="000000"/>
            </a:solidFill>
            <a:prstDash val="solid"/>
            <a:round/>
            <a:headEnd len="sm" w="sm" type="none"/>
            <a:tailEnd len="med" w="med" type="triangle"/>
          </a:ln>
        </p:spPr>
      </p:cxnSp>
      <p:sp>
        <p:nvSpPr>
          <p:cNvPr id="410" name="Google Shape;410;p34"/>
          <p:cNvSpPr/>
          <p:nvPr/>
        </p:nvSpPr>
        <p:spPr>
          <a:xfrm>
            <a:off x="2448706" y="1185997"/>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p34"/>
          <p:cNvCxnSpPr>
            <a:stCxn id="396" idx="2"/>
            <a:endCxn id="405" idx="6"/>
          </p:cNvCxnSpPr>
          <p:nvPr/>
        </p:nvCxnSpPr>
        <p:spPr>
          <a:xfrm flipH="1">
            <a:off x="4693121" y="2148443"/>
            <a:ext cx="1219800" cy="410100"/>
          </a:xfrm>
          <a:prstGeom prst="straightConnector1">
            <a:avLst/>
          </a:prstGeom>
          <a:noFill/>
          <a:ln cap="flat" cmpd="sng" w="9525">
            <a:solidFill>
              <a:srgbClr val="000000"/>
            </a:solidFill>
            <a:prstDash val="solid"/>
            <a:round/>
            <a:headEnd len="sm" w="sm" type="none"/>
            <a:tailEnd len="med" w="med" type="triangle"/>
          </a:ln>
        </p:spPr>
      </p:cxnSp>
      <p:sp>
        <p:nvSpPr>
          <p:cNvPr id="412" name="Google Shape;412;p34"/>
          <p:cNvSpPr/>
          <p:nvPr/>
        </p:nvSpPr>
        <p:spPr>
          <a:xfrm>
            <a:off x="3800575" y="1702550"/>
            <a:ext cx="1659960" cy="657450"/>
          </a:xfrm>
          <a:prstGeom prst="irregularSeal1">
            <a:avLst/>
          </a:prstGeom>
          <a:solidFill>
            <a:srgbClr val="FF33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lt1"/>
                </a:solidFill>
              </a:rPr>
              <a:t>CONFLICT</a:t>
            </a:r>
            <a:endParaRPr b="1" sz="1000">
              <a:solidFill>
                <a:schemeClr val="lt1"/>
              </a:solidFill>
            </a:endParaRPr>
          </a:p>
        </p:txBody>
      </p:sp>
      <p:sp>
        <p:nvSpPr>
          <p:cNvPr id="413" name="Google Shape;413;p34"/>
          <p:cNvSpPr/>
          <p:nvPr/>
        </p:nvSpPr>
        <p:spPr>
          <a:xfrm>
            <a:off x="6322550" y="3604575"/>
            <a:ext cx="2401200" cy="657300"/>
          </a:xfrm>
          <a:prstGeom prst="rect">
            <a:avLst/>
          </a:prstGeom>
          <a:solidFill>
            <a:srgbClr val="000000"/>
          </a:solidFill>
          <a:ln>
            <a:noFill/>
          </a:ln>
        </p:spPr>
        <p:txBody>
          <a:bodyPr anchorCtr="0" anchor="ctr" bIns="63000" lIns="108000" spcFirstLastPara="1" rIns="108000" wrap="square" tIns="63000">
            <a:noAutofit/>
          </a:bodyPr>
          <a:lstStyle/>
          <a:p>
            <a:pPr indent="0" lvl="0" marL="0" marR="0" rtl="0" algn="l">
              <a:spcBef>
                <a:spcPts val="0"/>
              </a:spcBef>
              <a:spcAft>
                <a:spcPts val="0"/>
              </a:spcAft>
              <a:buNone/>
            </a:pPr>
            <a:r>
              <a:rPr b="1" lang="en" sz="1500" strike="noStrike">
                <a:solidFill>
                  <a:srgbClr val="FFFFFF"/>
                </a:solidFill>
                <a:latin typeface="Courier"/>
                <a:ea typeface="Courier"/>
                <a:cs typeface="Courier"/>
                <a:sym typeface="Courier"/>
              </a:rPr>
              <a:t>$ </a:t>
            </a:r>
            <a:r>
              <a:rPr b="1" lang="en" sz="1500" strike="noStrike">
                <a:solidFill>
                  <a:srgbClr val="008000"/>
                </a:solidFill>
                <a:latin typeface="Courier"/>
                <a:ea typeface="Courier"/>
                <a:cs typeface="Courier"/>
                <a:sym typeface="Courier"/>
              </a:rPr>
              <a:t>git </a:t>
            </a:r>
            <a:r>
              <a:rPr b="1" lang="en" sz="1500">
                <a:solidFill>
                  <a:srgbClr val="008000"/>
                </a:solidFill>
                <a:latin typeface="Courier"/>
                <a:ea typeface="Courier"/>
                <a:cs typeface="Courier"/>
                <a:sym typeface="Courier"/>
              </a:rPr>
              <a:t>push</a:t>
            </a:r>
            <a:r>
              <a:rPr b="1" lang="en" sz="1500" strike="noStrike">
                <a:solidFill>
                  <a:srgbClr val="FFFFFF"/>
                </a:solidFill>
                <a:latin typeface="Courier"/>
                <a:ea typeface="Courier"/>
                <a:cs typeface="Courier"/>
                <a:sym typeface="Courier"/>
              </a:rPr>
              <a:t> -</a:t>
            </a:r>
            <a:r>
              <a:rPr b="1" lang="en" sz="1500">
                <a:solidFill>
                  <a:srgbClr val="FFFFFF"/>
                </a:solidFill>
                <a:latin typeface="Courier"/>
                <a:ea typeface="Courier"/>
                <a:cs typeface="Courier"/>
                <a:sym typeface="Courier"/>
              </a:rPr>
              <a:t>-force</a:t>
            </a:r>
            <a:endParaRPr b="1" sz="1500">
              <a:solidFill>
                <a:srgbClr val="FFFFFF"/>
              </a:solidFill>
              <a:latin typeface="Courier"/>
              <a:ea typeface="Courier"/>
              <a:cs typeface="Courier"/>
              <a:sym typeface="Courier"/>
            </a:endParaRPr>
          </a:p>
        </p:txBody>
      </p:sp>
      <p:sp>
        <p:nvSpPr>
          <p:cNvPr id="414" name="Google Shape;414;p34"/>
          <p:cNvSpPr/>
          <p:nvPr/>
        </p:nvSpPr>
        <p:spPr>
          <a:xfrm>
            <a:off x="4484548" y="2843202"/>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34"/>
          <p:cNvCxnSpPr>
            <a:stCxn id="396" idx="2"/>
            <a:endCxn id="414" idx="7"/>
          </p:cNvCxnSpPr>
          <p:nvPr/>
        </p:nvCxnSpPr>
        <p:spPr>
          <a:xfrm flipH="1">
            <a:off x="4662521" y="2148443"/>
            <a:ext cx="1250400" cy="723000"/>
          </a:xfrm>
          <a:prstGeom prst="straightConnector1">
            <a:avLst/>
          </a:prstGeom>
          <a:noFill/>
          <a:ln cap="flat" cmpd="sng" w="9525">
            <a:solidFill>
              <a:srgbClr val="000000"/>
            </a:solidFill>
            <a:prstDash val="solid"/>
            <a:round/>
            <a:headEnd len="sm" w="sm" type="none"/>
            <a:tailEnd len="med" w="med" type="triangle"/>
          </a:ln>
        </p:spPr>
      </p:cxnSp>
      <p:sp>
        <p:nvSpPr>
          <p:cNvPr id="416" name="Google Shape;416;p34"/>
          <p:cNvSpPr/>
          <p:nvPr/>
        </p:nvSpPr>
        <p:spPr>
          <a:xfrm>
            <a:off x="3368450" y="2325225"/>
            <a:ext cx="328800" cy="292200"/>
          </a:xfrm>
          <a:prstGeom prst="mathMultiply">
            <a:avLst>
              <a:gd fmla="val 23520" name="adj1"/>
            </a:avLst>
          </a:prstGeom>
          <a:solidFill>
            <a:srgbClr val="FF33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4424400" y="2412550"/>
            <a:ext cx="328800" cy="292200"/>
          </a:xfrm>
          <a:prstGeom prst="mathMultiply">
            <a:avLst>
              <a:gd fmla="val 23520" name="adj1"/>
            </a:avLst>
          </a:prstGeom>
          <a:solidFill>
            <a:srgbClr val="FF33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34"/>
          <p:cNvCxnSpPr>
            <a:stCxn id="408" idx="4"/>
            <a:endCxn id="414" idx="0"/>
          </p:cNvCxnSpPr>
          <p:nvPr/>
        </p:nvCxnSpPr>
        <p:spPr>
          <a:xfrm>
            <a:off x="4572380" y="1211775"/>
            <a:ext cx="16500" cy="163140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2"/>
                                        </p:tgtEl>
                                      </p:cBhvr>
                                    </p:animEffect>
                                    <p:set>
                                      <p:cBhvr>
                                        <p:cTn dur="1" fill="hold">
                                          <p:stCondLst>
                                            <p:cond delay="1000"/>
                                          </p:stCondLst>
                                        </p:cTn>
                                        <p:tgtEl>
                                          <p:spTgt spid="4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7"/>
                                        </p:tgtEl>
                                      </p:cBhvr>
                                    </p:animEffect>
                                    <p:set>
                                      <p:cBhvr>
                                        <p:cTn dur="1" fill="hold">
                                          <p:stCondLst>
                                            <p:cond delay="1000"/>
                                          </p:stCondLst>
                                        </p:cTn>
                                        <p:tgtEl>
                                          <p:spTgt spid="4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422" name="Shape 422"/>
        <p:cNvGrpSpPr/>
        <p:nvPr/>
      </p:nvGrpSpPr>
      <p:grpSpPr>
        <a:xfrm>
          <a:off x="0" y="0"/>
          <a:ext cx="0" cy="0"/>
          <a:chOff x="0" y="0"/>
          <a:chExt cx="0" cy="0"/>
        </a:xfrm>
      </p:grpSpPr>
      <p:sp>
        <p:nvSpPr>
          <p:cNvPr id="423" name="Google Shape;423;p35"/>
          <p:cNvSpPr/>
          <p:nvPr/>
        </p:nvSpPr>
        <p:spPr>
          <a:xfrm>
            <a:off x="5874125" y="1358400"/>
            <a:ext cx="3245100" cy="40449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txBox="1"/>
          <p:nvPr/>
        </p:nvSpPr>
        <p:spPr>
          <a:xfrm>
            <a:off x="2042850" y="1643150"/>
            <a:ext cx="16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2"/>
              </a:solidFill>
            </a:endParaRPr>
          </a:p>
        </p:txBody>
      </p:sp>
      <p:pic>
        <p:nvPicPr>
          <p:cNvPr id="425" name="Google Shape;425;p35"/>
          <p:cNvPicPr preferRelativeResize="0"/>
          <p:nvPr/>
        </p:nvPicPr>
        <p:blipFill>
          <a:blip r:embed="rId3">
            <a:alphaModFix/>
          </a:blip>
          <a:stretch>
            <a:fillRect/>
          </a:stretch>
        </p:blipFill>
        <p:spPr>
          <a:xfrm>
            <a:off x="838200" y="336875"/>
            <a:ext cx="7410150" cy="4197026"/>
          </a:xfrm>
          <a:prstGeom prst="rect">
            <a:avLst/>
          </a:prstGeom>
          <a:noFill/>
          <a:ln>
            <a:noFill/>
          </a:ln>
        </p:spPr>
      </p:pic>
      <p:sp>
        <p:nvSpPr>
          <p:cNvPr id="426" name="Google Shape;426;p35"/>
          <p:cNvSpPr txBox="1"/>
          <p:nvPr/>
        </p:nvSpPr>
        <p:spPr>
          <a:xfrm>
            <a:off x="1555825" y="4601650"/>
            <a:ext cx="612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“Non lavarsi non sarà mai considerato peccato”</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430" name="Shape 430"/>
        <p:cNvGrpSpPr/>
        <p:nvPr/>
      </p:nvGrpSpPr>
      <p:grpSpPr>
        <a:xfrm>
          <a:off x="0" y="0"/>
          <a:ext cx="0" cy="0"/>
          <a:chOff x="0" y="0"/>
          <a:chExt cx="0" cy="0"/>
        </a:xfrm>
      </p:grpSpPr>
      <p:sp>
        <p:nvSpPr>
          <p:cNvPr id="431" name="Google Shape;431;p36"/>
          <p:cNvSpPr/>
          <p:nvPr/>
        </p:nvSpPr>
        <p:spPr>
          <a:xfrm>
            <a:off x="5874125" y="1358400"/>
            <a:ext cx="3245100" cy="40449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txBox="1"/>
          <p:nvPr/>
        </p:nvSpPr>
        <p:spPr>
          <a:xfrm>
            <a:off x="2042850" y="1643150"/>
            <a:ext cx="167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chemeClr val="dk2"/>
              </a:solidFill>
            </a:endParaRPr>
          </a:p>
        </p:txBody>
      </p:sp>
      <p:pic>
        <p:nvPicPr>
          <p:cNvPr id="433" name="Google Shape;433;p36"/>
          <p:cNvPicPr preferRelativeResize="0"/>
          <p:nvPr/>
        </p:nvPicPr>
        <p:blipFill rotWithShape="1">
          <a:blip r:embed="rId3">
            <a:alphaModFix/>
          </a:blip>
          <a:srcRect b="0" l="0" r="0" t="0"/>
          <a:stretch/>
        </p:blipFill>
        <p:spPr>
          <a:xfrm>
            <a:off x="293975" y="478200"/>
            <a:ext cx="7861500" cy="4407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Branch remoto</a:t>
            </a:r>
            <a:endParaRPr/>
          </a:p>
        </p:txBody>
      </p:sp>
      <p:sp>
        <p:nvSpPr>
          <p:cNvPr id="439" name="Google Shape;439;p37"/>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Tipicamente, il repo remoto segue il branch main (o master). Nulla però vieta di far tracciare altri branch. </a:t>
            </a:r>
            <a:endParaRPr/>
          </a:p>
          <a:p>
            <a:pPr indent="0" lvl="0" marL="0" rtl="0" algn="l">
              <a:spcBef>
                <a:spcPts val="600"/>
              </a:spcBef>
              <a:spcAft>
                <a:spcPts val="0"/>
              </a:spcAft>
              <a:buNone/>
            </a:pPr>
            <a:r>
              <a:t/>
            </a:r>
            <a:endParaRPr/>
          </a:p>
        </p:txBody>
      </p:sp>
      <p:sp>
        <p:nvSpPr>
          <p:cNvPr id="440" name="Google Shape;440;p3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animEffect filter="fade" transition="in">
                                      <p:cBhvr>
                                        <p:cTn dur="1000"/>
                                        <p:tgtEl>
                                          <p:spTgt spid="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animEffect filter="fade" transition="in">
                                      <p:cBhvr>
                                        <p:cTn dur="1000"/>
                                        <p:tgtEl>
                                          <p:spTgt spid="43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9DD"/>
        </a:solidFill>
      </p:bgPr>
    </p:bg>
    <p:spTree>
      <p:nvGrpSpPr>
        <p:cNvPr id="444" name="Shape 444"/>
        <p:cNvGrpSpPr/>
        <p:nvPr/>
      </p:nvGrpSpPr>
      <p:grpSpPr>
        <a:xfrm>
          <a:off x="0" y="0"/>
          <a:ext cx="0" cy="0"/>
          <a:chOff x="0" y="0"/>
          <a:chExt cx="0" cy="0"/>
        </a:xfrm>
      </p:grpSpPr>
      <p:pic>
        <p:nvPicPr>
          <p:cNvPr id="445" name="Google Shape;445;p38"/>
          <p:cNvPicPr preferRelativeResize="0"/>
          <p:nvPr/>
        </p:nvPicPr>
        <p:blipFill rotWithShape="1">
          <a:blip r:embed="rId3">
            <a:alphaModFix/>
          </a:blip>
          <a:srcRect b="0" l="0" r="0" t="0"/>
          <a:stretch/>
        </p:blipFill>
        <p:spPr>
          <a:xfrm>
            <a:off x="-30425" y="493200"/>
            <a:ext cx="9174426" cy="4630800"/>
          </a:xfrm>
          <a:prstGeom prst="rect">
            <a:avLst/>
          </a:prstGeom>
          <a:noFill/>
          <a:ln>
            <a:noFill/>
          </a:ln>
        </p:spPr>
      </p:pic>
      <p:sp>
        <p:nvSpPr>
          <p:cNvPr id="446" name="Google Shape;446;p38"/>
          <p:cNvSpPr txBox="1"/>
          <p:nvPr/>
        </p:nvSpPr>
        <p:spPr>
          <a:xfrm>
            <a:off x="3849275" y="679700"/>
            <a:ext cx="1486500" cy="5172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n" sz="1600"/>
              <a:t>origin/</a:t>
            </a:r>
            <a:r>
              <a:rPr b="0" lang="en" sz="1600" strike="noStrike">
                <a:latin typeface="Arial"/>
                <a:ea typeface="Arial"/>
                <a:cs typeface="Arial"/>
                <a:sym typeface="Arial"/>
              </a:rPr>
              <a:t>master</a:t>
            </a:r>
            <a:endParaRPr b="0" sz="1600" strike="noStrike">
              <a:latin typeface="Arial"/>
              <a:ea typeface="Arial"/>
              <a:cs typeface="Arial"/>
              <a:sym typeface="Arial"/>
            </a:endParaRPr>
          </a:p>
        </p:txBody>
      </p:sp>
      <p:cxnSp>
        <p:nvCxnSpPr>
          <p:cNvPr id="447" name="Google Shape;447;p38"/>
          <p:cNvCxnSpPr/>
          <p:nvPr/>
        </p:nvCxnSpPr>
        <p:spPr>
          <a:xfrm flipH="1">
            <a:off x="2680287" y="1120667"/>
            <a:ext cx="1876500" cy="192900"/>
          </a:xfrm>
          <a:prstGeom prst="straightConnector1">
            <a:avLst/>
          </a:prstGeom>
          <a:noFill/>
          <a:ln cap="flat" cmpd="sng" w="9525">
            <a:solidFill>
              <a:srgbClr val="000000"/>
            </a:solidFill>
            <a:prstDash val="solid"/>
            <a:round/>
            <a:headEnd len="sm" w="sm" type="none"/>
            <a:tailEnd len="med" w="med" type="triangle"/>
          </a:ln>
        </p:spPr>
      </p:cxnSp>
      <p:sp>
        <p:nvSpPr>
          <p:cNvPr id="448" name="Google Shape;448;p38"/>
          <p:cNvSpPr txBox="1"/>
          <p:nvPr/>
        </p:nvSpPr>
        <p:spPr>
          <a:xfrm>
            <a:off x="2043836" y="755430"/>
            <a:ext cx="8013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1600" strike="noStrike">
                <a:latin typeface="Arial"/>
                <a:ea typeface="Arial"/>
                <a:cs typeface="Arial"/>
                <a:sym typeface="Arial"/>
              </a:rPr>
              <a:t>master</a:t>
            </a:r>
            <a:endParaRPr b="0" sz="1600" strike="noStrike">
              <a:latin typeface="Arial"/>
              <a:ea typeface="Arial"/>
              <a:cs typeface="Arial"/>
              <a:sym typeface="Arial"/>
            </a:endParaRPr>
          </a:p>
        </p:txBody>
      </p:sp>
      <p:sp>
        <p:nvSpPr>
          <p:cNvPr id="449" name="Google Shape;449;p38"/>
          <p:cNvSpPr/>
          <p:nvPr/>
        </p:nvSpPr>
        <p:spPr>
          <a:xfrm>
            <a:off x="1677056" y="1535434"/>
            <a:ext cx="208500" cy="192900"/>
          </a:xfrm>
          <a:prstGeom prst="ellipse">
            <a:avLst/>
          </a:prstGeom>
          <a:solidFill>
            <a:srgbClr val="77216F"/>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8"/>
          <p:cNvSpPr txBox="1"/>
          <p:nvPr/>
        </p:nvSpPr>
        <p:spPr>
          <a:xfrm>
            <a:off x="1057319" y="755425"/>
            <a:ext cx="1014000" cy="292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 sz="1600" strike="noStrike"/>
              <a:t>precetti</a:t>
            </a:r>
            <a:endParaRPr b="1" sz="1600" strike="noStrike"/>
          </a:p>
        </p:txBody>
      </p:sp>
      <p:cxnSp>
        <p:nvCxnSpPr>
          <p:cNvPr id="451" name="Google Shape;451;p38"/>
          <p:cNvCxnSpPr/>
          <p:nvPr/>
        </p:nvCxnSpPr>
        <p:spPr>
          <a:xfrm flipH="1">
            <a:off x="1846191" y="1313618"/>
            <a:ext cx="625500" cy="385800"/>
          </a:xfrm>
          <a:prstGeom prst="straightConnector1">
            <a:avLst/>
          </a:prstGeom>
          <a:noFill/>
          <a:ln cap="flat" cmpd="sng" w="9525">
            <a:solidFill>
              <a:srgbClr val="000000"/>
            </a:solidFill>
            <a:prstDash val="solid"/>
            <a:round/>
            <a:headEnd len="sm" w="sm" type="none"/>
            <a:tailEnd len="med" w="med" type="triangle"/>
          </a:ln>
        </p:spPr>
      </p:cxnSp>
      <p:sp>
        <p:nvSpPr>
          <p:cNvPr id="452" name="Google Shape;452;p38"/>
          <p:cNvSpPr/>
          <p:nvPr/>
        </p:nvSpPr>
        <p:spPr>
          <a:xfrm>
            <a:off x="2497960" y="2295080"/>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38"/>
          <p:cNvCxnSpPr/>
          <p:nvPr/>
        </p:nvCxnSpPr>
        <p:spPr>
          <a:xfrm>
            <a:off x="1846162" y="1699518"/>
            <a:ext cx="625500" cy="579000"/>
          </a:xfrm>
          <a:prstGeom prst="straightConnector1">
            <a:avLst/>
          </a:prstGeom>
          <a:noFill/>
          <a:ln cap="flat" cmpd="sng" w="9525">
            <a:solidFill>
              <a:srgbClr val="000000"/>
            </a:solidFill>
            <a:prstDash val="solid"/>
            <a:round/>
            <a:headEnd len="sm" w="sm" type="none"/>
            <a:tailEnd len="med" w="med" type="triangle"/>
          </a:ln>
        </p:spPr>
      </p:cxnSp>
      <p:sp>
        <p:nvSpPr>
          <p:cNvPr id="454" name="Google Shape;454;p38"/>
          <p:cNvSpPr/>
          <p:nvPr/>
        </p:nvSpPr>
        <p:spPr>
          <a:xfrm>
            <a:off x="4484548" y="2462202"/>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38"/>
          <p:cNvCxnSpPr/>
          <p:nvPr/>
        </p:nvCxnSpPr>
        <p:spPr>
          <a:xfrm>
            <a:off x="2680201" y="2471318"/>
            <a:ext cx="1876500" cy="0"/>
          </a:xfrm>
          <a:prstGeom prst="straightConnector1">
            <a:avLst/>
          </a:prstGeom>
          <a:noFill/>
          <a:ln cap="flat" cmpd="sng" w="9525">
            <a:solidFill>
              <a:srgbClr val="000000"/>
            </a:solidFill>
            <a:prstDash val="solid"/>
            <a:round/>
            <a:headEnd len="sm" w="sm" type="none"/>
            <a:tailEnd len="med" w="med" type="triangle"/>
          </a:ln>
        </p:spPr>
      </p:cxnSp>
      <p:cxnSp>
        <p:nvCxnSpPr>
          <p:cNvPr id="456" name="Google Shape;456;p38"/>
          <p:cNvCxnSpPr/>
          <p:nvPr/>
        </p:nvCxnSpPr>
        <p:spPr>
          <a:xfrm>
            <a:off x="4556787" y="1120667"/>
            <a:ext cx="0" cy="1350600"/>
          </a:xfrm>
          <a:prstGeom prst="straightConnector1">
            <a:avLst/>
          </a:prstGeom>
          <a:noFill/>
          <a:ln cap="flat" cmpd="sng" w="9525">
            <a:solidFill>
              <a:srgbClr val="000000"/>
            </a:solidFill>
            <a:prstDash val="solid"/>
            <a:round/>
            <a:headEnd len="sm" w="sm" type="none"/>
            <a:tailEnd len="med" w="med" type="triangle"/>
          </a:ln>
        </p:spPr>
      </p:cxnSp>
      <p:sp>
        <p:nvSpPr>
          <p:cNvPr id="457" name="Google Shape;457;p38"/>
          <p:cNvSpPr/>
          <p:nvPr/>
        </p:nvSpPr>
        <p:spPr>
          <a:xfrm>
            <a:off x="4468130" y="1018875"/>
            <a:ext cx="208500" cy="192900"/>
          </a:xfrm>
          <a:prstGeom prst="ellipse">
            <a:avLst/>
          </a:prstGeom>
          <a:solidFill>
            <a:schemeClr val="accent4"/>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38"/>
          <p:cNvCxnSpPr/>
          <p:nvPr/>
        </p:nvCxnSpPr>
        <p:spPr>
          <a:xfrm>
            <a:off x="2548856" y="1313618"/>
            <a:ext cx="0" cy="964800"/>
          </a:xfrm>
          <a:prstGeom prst="straightConnector1">
            <a:avLst/>
          </a:prstGeom>
          <a:noFill/>
          <a:ln cap="flat" cmpd="sng" w="9525">
            <a:solidFill>
              <a:srgbClr val="000000"/>
            </a:solidFill>
            <a:prstDash val="solid"/>
            <a:round/>
            <a:headEnd len="sm" w="sm" type="none"/>
            <a:tailEnd len="med" w="med" type="triangle"/>
          </a:ln>
        </p:spPr>
      </p:cxnSp>
      <p:sp>
        <p:nvSpPr>
          <p:cNvPr id="459" name="Google Shape;459;p38"/>
          <p:cNvSpPr/>
          <p:nvPr/>
        </p:nvSpPr>
        <p:spPr>
          <a:xfrm>
            <a:off x="2448706" y="1185997"/>
            <a:ext cx="208500" cy="192900"/>
          </a:xfrm>
          <a:prstGeom prst="ellipse">
            <a:avLst/>
          </a:prstGeom>
          <a:solidFill>
            <a:srgbClr val="808000"/>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8"/>
          <p:cNvSpPr/>
          <p:nvPr/>
        </p:nvSpPr>
        <p:spPr>
          <a:xfrm>
            <a:off x="455150" y="3680775"/>
            <a:ext cx="2401200" cy="657300"/>
          </a:xfrm>
          <a:prstGeom prst="rect">
            <a:avLst/>
          </a:prstGeom>
          <a:solidFill>
            <a:srgbClr val="000000"/>
          </a:solidFill>
          <a:ln>
            <a:noFill/>
          </a:ln>
        </p:spPr>
        <p:txBody>
          <a:bodyPr anchorCtr="0" anchor="ctr" bIns="63000" lIns="108000" spcFirstLastPara="1" rIns="108000" wrap="square" tIns="63000">
            <a:noAutofit/>
          </a:bodyPr>
          <a:lstStyle/>
          <a:p>
            <a:pPr indent="0" lvl="0" marL="0" marR="0" rtl="0" algn="l">
              <a:spcBef>
                <a:spcPts val="0"/>
              </a:spcBef>
              <a:spcAft>
                <a:spcPts val="0"/>
              </a:spcAft>
              <a:buNone/>
            </a:pPr>
            <a:r>
              <a:t/>
            </a:r>
            <a:endParaRPr b="1" sz="1500">
              <a:solidFill>
                <a:srgbClr val="FFFFFF"/>
              </a:solidFill>
              <a:latin typeface="Courier"/>
              <a:ea typeface="Courier"/>
              <a:cs typeface="Courier"/>
              <a:sym typeface="Courier"/>
            </a:endParaRPr>
          </a:p>
        </p:txBody>
      </p:sp>
      <p:sp>
        <p:nvSpPr>
          <p:cNvPr id="461" name="Google Shape;461;p38"/>
          <p:cNvSpPr/>
          <p:nvPr/>
        </p:nvSpPr>
        <p:spPr>
          <a:xfrm>
            <a:off x="5892125" y="1858750"/>
            <a:ext cx="3183000" cy="3102600"/>
          </a:xfrm>
          <a:prstGeom prst="rect">
            <a:avLst/>
          </a:prstGeom>
          <a:solidFill>
            <a:srgbClr val="EAE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8"/>
          <p:cNvSpPr/>
          <p:nvPr/>
        </p:nvSpPr>
        <p:spPr>
          <a:xfrm>
            <a:off x="5258456" y="1459234"/>
            <a:ext cx="208500" cy="192900"/>
          </a:xfrm>
          <a:prstGeom prst="ellipse">
            <a:avLst/>
          </a:prstGeom>
          <a:solidFill>
            <a:srgbClr val="77216F"/>
          </a:solidFill>
          <a:ln cap="flat" cmpd="sng" w="36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38"/>
          <p:cNvCxnSpPr/>
          <p:nvPr/>
        </p:nvCxnSpPr>
        <p:spPr>
          <a:xfrm>
            <a:off x="4665591" y="1161218"/>
            <a:ext cx="625500" cy="385800"/>
          </a:xfrm>
          <a:prstGeom prst="straightConnector1">
            <a:avLst/>
          </a:prstGeom>
          <a:noFill/>
          <a:ln cap="flat" cmpd="sng" w="9525">
            <a:solidFill>
              <a:srgbClr val="000000"/>
            </a:solidFill>
            <a:prstDash val="solid"/>
            <a:round/>
            <a:headEnd len="sm" w="sm" type="none"/>
            <a:tailEnd len="med" w="med" type="triangle"/>
          </a:ln>
        </p:spPr>
      </p:cxnSp>
      <p:cxnSp>
        <p:nvCxnSpPr>
          <p:cNvPr id="464" name="Google Shape;464;p38"/>
          <p:cNvCxnSpPr>
            <a:stCxn id="462" idx="4"/>
            <a:endCxn id="454" idx="7"/>
          </p:cNvCxnSpPr>
          <p:nvPr/>
        </p:nvCxnSpPr>
        <p:spPr>
          <a:xfrm flipH="1">
            <a:off x="4662506" y="1652134"/>
            <a:ext cx="700200" cy="838200"/>
          </a:xfrm>
          <a:prstGeom prst="straightConnector1">
            <a:avLst/>
          </a:prstGeom>
          <a:noFill/>
          <a:ln cap="flat" cmpd="sng" w="9525">
            <a:solidFill>
              <a:srgbClr val="000000"/>
            </a:solidFill>
            <a:prstDash val="solid"/>
            <a:round/>
            <a:headEnd len="sm" w="sm" type="none"/>
            <a:tailEnd len="med" w="med" type="triangle"/>
          </a:ln>
        </p:spPr>
      </p:cxnSp>
      <p:sp>
        <p:nvSpPr>
          <p:cNvPr id="465" name="Google Shape;465;p38"/>
          <p:cNvSpPr txBox="1"/>
          <p:nvPr/>
        </p:nvSpPr>
        <p:spPr>
          <a:xfrm>
            <a:off x="5068475" y="1060700"/>
            <a:ext cx="1486500" cy="5172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lang="en" sz="1600"/>
              <a:t>origin/precetti</a:t>
            </a:r>
            <a:endParaRPr b="0" sz="1600" strike="noStrike">
              <a:latin typeface="Arial"/>
              <a:ea typeface="Arial"/>
              <a:cs typeface="Arial"/>
              <a:sym typeface="Arial"/>
            </a:endParaRPr>
          </a:p>
        </p:txBody>
      </p:sp>
      <p:sp>
        <p:nvSpPr>
          <p:cNvPr id="466" name="Google Shape;466;p38"/>
          <p:cNvSpPr/>
          <p:nvPr/>
        </p:nvSpPr>
        <p:spPr>
          <a:xfrm>
            <a:off x="5563700" y="2295075"/>
            <a:ext cx="3477300" cy="2965200"/>
          </a:xfrm>
          <a:prstGeom prst="rect">
            <a:avLst/>
          </a:prstGeom>
          <a:solidFill>
            <a:srgbClr val="000000"/>
          </a:solidFill>
          <a:ln cap="flat" cmpd="sng" w="36000">
            <a:solidFill>
              <a:srgbClr val="FFFFFF"/>
            </a:solidFill>
            <a:prstDash val="solid"/>
            <a:round/>
            <a:headEnd len="sm" w="sm" type="none"/>
            <a:tailEnd len="sm" w="sm" type="none"/>
          </a:ln>
        </p:spPr>
        <p:txBody>
          <a:bodyPr anchorCtr="0" anchor="ctr" bIns="63000" lIns="108000" spcFirstLastPara="1" rIns="108000" wrap="square" tIns="63000">
            <a:noAutofit/>
          </a:bodyPr>
          <a:lstStyle/>
          <a:p>
            <a:pPr indent="0" lvl="0" marL="0" marR="0" rtl="0" algn="l">
              <a:spcBef>
                <a:spcPts val="0"/>
              </a:spcBef>
              <a:spcAft>
                <a:spcPts val="0"/>
              </a:spcAft>
              <a:buNone/>
            </a:pPr>
            <a:r>
              <a:rPr b="1" lang="en" sz="2800">
                <a:solidFill>
                  <a:srgbClr val="FFFFFF"/>
                </a:solidFill>
                <a:latin typeface="Courier"/>
                <a:ea typeface="Courier"/>
                <a:cs typeface="Courier"/>
                <a:sym typeface="Courier"/>
              </a:rPr>
              <a:t>$ </a:t>
            </a:r>
            <a:r>
              <a:rPr b="1" lang="en" sz="2800">
                <a:solidFill>
                  <a:srgbClr val="008000"/>
                </a:solidFill>
                <a:latin typeface="Courier"/>
                <a:ea typeface="Courier"/>
                <a:cs typeface="Courier"/>
                <a:sym typeface="Courier"/>
              </a:rPr>
              <a:t>git checkout</a:t>
            </a:r>
            <a:r>
              <a:rPr b="1" lang="en" sz="2800">
                <a:solidFill>
                  <a:srgbClr val="FFFFFF"/>
                </a:solidFill>
                <a:latin typeface="Courier"/>
                <a:ea typeface="Courier"/>
                <a:cs typeface="Courier"/>
                <a:sym typeface="Courier"/>
              </a:rPr>
              <a:t> precetti</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a:p>
            <a:pPr indent="0" lvl="0" marL="0" marR="0" rtl="0" algn="l">
              <a:spcBef>
                <a:spcPts val="0"/>
              </a:spcBef>
              <a:spcAft>
                <a:spcPts val="0"/>
              </a:spcAft>
              <a:buNone/>
            </a:pPr>
            <a:r>
              <a:t/>
            </a:r>
            <a:endParaRPr b="1" sz="2800">
              <a:solidFill>
                <a:srgbClr val="FFFFFF"/>
              </a:solidFill>
              <a:latin typeface="Courier"/>
              <a:ea typeface="Courier"/>
              <a:cs typeface="Courier"/>
              <a:sym typeface="Courier"/>
            </a:endParaRPr>
          </a:p>
        </p:txBody>
      </p:sp>
      <p:sp>
        <p:nvSpPr>
          <p:cNvPr id="467" name="Google Shape;467;p38"/>
          <p:cNvSpPr txBox="1"/>
          <p:nvPr/>
        </p:nvSpPr>
        <p:spPr>
          <a:xfrm>
            <a:off x="5645125" y="327067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Courier"/>
                <a:ea typeface="Courier"/>
                <a:cs typeface="Courier"/>
                <a:sym typeface="Courier"/>
              </a:rPr>
              <a:t>$ git push -u origin precetti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9"/>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Trucchetti</a:t>
            </a:r>
            <a:endParaRPr/>
          </a:p>
        </p:txBody>
      </p:sp>
      <p:sp>
        <p:nvSpPr>
          <p:cNvPr id="473" name="Google Shape;473;p39"/>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b="1" lang="en"/>
              <a:t>Cancellare</a:t>
            </a:r>
            <a:r>
              <a:rPr lang="en"/>
              <a:t> un branch </a:t>
            </a:r>
            <a:r>
              <a:rPr lang="en" u="sng"/>
              <a:t>locale</a:t>
            </a:r>
            <a:r>
              <a:rPr lang="en"/>
              <a:t> : </a:t>
            </a:r>
            <a:r>
              <a:rPr lang="en"/>
              <a:t>git branch -d [nome]</a:t>
            </a:r>
            <a:r>
              <a:rPr lang="en"/>
              <a:t> </a:t>
            </a:r>
            <a:r>
              <a:rPr lang="en"/>
              <a:t> </a:t>
            </a:r>
            <a:endParaRPr/>
          </a:p>
          <a:p>
            <a:pPr indent="-355600" lvl="0" marL="457200" rtl="0" algn="l">
              <a:spcBef>
                <a:spcPts val="0"/>
              </a:spcBef>
              <a:spcAft>
                <a:spcPts val="0"/>
              </a:spcAft>
              <a:buSzPts val="2000"/>
              <a:buChar char="»"/>
            </a:pPr>
            <a:r>
              <a:rPr b="1" lang="en"/>
              <a:t>Cancellare</a:t>
            </a:r>
            <a:r>
              <a:rPr lang="en"/>
              <a:t> un branch remoto:  git push origin --delete [nome] </a:t>
            </a:r>
            <a:endParaRPr/>
          </a:p>
          <a:p>
            <a:pPr indent="-355600" lvl="0" marL="457200" rtl="0" algn="l">
              <a:spcBef>
                <a:spcPts val="0"/>
              </a:spcBef>
              <a:spcAft>
                <a:spcPts val="0"/>
              </a:spcAft>
              <a:buSzPts val="2000"/>
              <a:buChar char="»"/>
            </a:pPr>
            <a:r>
              <a:rPr b="1" lang="en"/>
              <a:t>Rinominare</a:t>
            </a:r>
            <a:r>
              <a:rPr lang="en"/>
              <a:t> un branch locale: git branch -M [nome]</a:t>
            </a:r>
            <a:endParaRPr/>
          </a:p>
          <a:p>
            <a:pPr indent="-355600" lvl="0" marL="457200" rtl="0" algn="l">
              <a:spcBef>
                <a:spcPts val="0"/>
              </a:spcBef>
              <a:spcAft>
                <a:spcPts val="0"/>
              </a:spcAft>
              <a:buSzPts val="2000"/>
              <a:buChar char="»"/>
            </a:pPr>
            <a:r>
              <a:rPr b="1" lang="en"/>
              <a:t>Git log</a:t>
            </a:r>
            <a:r>
              <a:rPr lang="en"/>
              <a:t> con tutti branch, “cool”:  git log --oneline --decorate --graph --all</a:t>
            </a:r>
            <a:endParaRPr/>
          </a:p>
        </p:txBody>
      </p:sp>
      <p:sp>
        <p:nvSpPr>
          <p:cNvPr id="474" name="Google Shape;474;p3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Effect filter="fade" transition="in">
                                      <p:cBhvr>
                                        <p:cTn dur="1000"/>
                                        <p:tgtEl>
                                          <p:spTgt spid="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Effect filter="fade" transition="in">
                                      <p:cBhvr>
                                        <p:cTn dur="1000"/>
                                        <p:tgtEl>
                                          <p:spTgt spid="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Effect filter="fade" transition="in">
                                      <p:cBhvr>
                                        <p:cTn dur="1000"/>
                                        <p:tgtEl>
                                          <p:spTgt spid="4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animEffect filter="fade" transition="in">
                                      <p:cBhvr>
                                        <p:cTn dur="1000"/>
                                        <p:tgtEl>
                                          <p:spTgt spid="4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0"/>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7200">
                <a:solidFill>
                  <a:schemeClr val="accent1"/>
                </a:solidFill>
              </a:rPr>
              <a:t>5</a:t>
            </a:r>
            <a:r>
              <a:rPr b="0" lang="en" sz="7200">
                <a:solidFill>
                  <a:schemeClr val="accent1"/>
                </a:solidFill>
              </a:rPr>
              <a:t>.</a:t>
            </a:r>
            <a:endParaRPr b="0" sz="7200">
              <a:solidFill>
                <a:schemeClr val="accent1"/>
              </a:solidFill>
            </a:endParaRPr>
          </a:p>
          <a:p>
            <a:pPr indent="0" lvl="0" marL="0" rtl="0" algn="l">
              <a:spcBef>
                <a:spcPts val="0"/>
              </a:spcBef>
              <a:spcAft>
                <a:spcPts val="0"/>
              </a:spcAft>
              <a:buNone/>
            </a:pPr>
            <a:r>
              <a:rPr lang="en"/>
              <a:t>Flussi di lavoro</a:t>
            </a:r>
            <a:endParaRPr/>
          </a:p>
        </p:txBody>
      </p:sp>
      <p:sp>
        <p:nvSpPr>
          <p:cNvPr id="480" name="Google Shape;480;p40"/>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 modi di lavorare in gruppo</a:t>
            </a:r>
            <a:endParaRPr/>
          </a:p>
        </p:txBody>
      </p:sp>
      <p:sp>
        <p:nvSpPr>
          <p:cNvPr id="481" name="Google Shape;481;p4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1"/>
          <p:cNvSpPr txBox="1"/>
          <p:nvPr>
            <p:ph idx="4294967295"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 chessenso?</a:t>
            </a:r>
            <a:endParaRPr/>
          </a:p>
        </p:txBody>
      </p:sp>
      <p:sp>
        <p:nvSpPr>
          <p:cNvPr id="487" name="Google Shape;487;p41"/>
          <p:cNvSpPr txBox="1"/>
          <p:nvPr>
            <p:ph idx="1" type="body"/>
          </p:nvPr>
        </p:nvSpPr>
        <p:spPr>
          <a:xfrm>
            <a:off x="1184200" y="1795475"/>
            <a:ext cx="2359500" cy="3269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Esistono tanti gruppi e altrettanti modi di lavorare. Git è particolarmente flessibile e si adatta agli stili di lavoro di chiunque (e non viceversa). Vediamone alcuni.</a:t>
            </a:r>
            <a:endParaRPr/>
          </a:p>
          <a:p>
            <a:pPr indent="0" lvl="0" marL="0" rtl="0" algn="l">
              <a:spcBef>
                <a:spcPts val="360"/>
              </a:spcBef>
              <a:spcAft>
                <a:spcPts val="0"/>
              </a:spcAft>
              <a:buNone/>
            </a:pPr>
            <a:r>
              <a:t/>
            </a:r>
            <a:endParaRPr/>
          </a:p>
        </p:txBody>
      </p:sp>
      <p:sp>
        <p:nvSpPr>
          <p:cNvPr id="488" name="Google Shape;488;p4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9" name="Google Shape;489;p41"/>
          <p:cNvPicPr preferRelativeResize="0"/>
          <p:nvPr/>
        </p:nvPicPr>
        <p:blipFill>
          <a:blip r:embed="rId3">
            <a:alphaModFix/>
          </a:blip>
          <a:stretch>
            <a:fillRect/>
          </a:stretch>
        </p:blipFill>
        <p:spPr>
          <a:xfrm>
            <a:off x="3673275" y="2162650"/>
            <a:ext cx="5470725" cy="2980850"/>
          </a:xfrm>
          <a:prstGeom prst="rect">
            <a:avLst/>
          </a:prstGeom>
          <a:noFill/>
          <a:ln>
            <a:noFill/>
          </a:ln>
        </p:spPr>
      </p:pic>
      <p:pic>
        <p:nvPicPr>
          <p:cNvPr id="490" name="Google Shape;490;p41" title="Inchesenso.wav">
            <a:hlinkClick r:id="rId4"/>
          </p:cNvPr>
          <p:cNvPicPr preferRelativeResize="0"/>
          <p:nvPr/>
        </p:nvPicPr>
        <p:blipFill>
          <a:blip r:embed="rId5">
            <a:alphaModFix/>
          </a:blip>
          <a:stretch>
            <a:fillRect/>
          </a:stretch>
        </p:blipFill>
        <p:spPr>
          <a:xfrm>
            <a:off x="3673275" y="1671725"/>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animEffect filter="fade" transition="in">
                                      <p:cBhvr>
                                        <p:cTn dur="1000"/>
                                        <p:tgtEl>
                                          <p:spTgt spid="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xEl>
                                              <p:pRg end="1" st="1"/>
                                            </p:txEl>
                                          </p:spTgt>
                                        </p:tgtEl>
                                        <p:attrNameLst>
                                          <p:attrName>style.visibility</p:attrName>
                                        </p:attrNameLst>
                                      </p:cBhvr>
                                      <p:to>
                                        <p:strVal val="visible"/>
                                      </p:to>
                                    </p:set>
                                    <p:animEffect filter="fade" transition="in">
                                      <p:cBhvr>
                                        <p:cTn dur="1000"/>
                                        <p:tgtEl>
                                          <p:spTgt spid="48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15"/>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Centralized Workflow</a:t>
            </a:r>
            <a:endParaRPr/>
          </a:p>
        </p:txBody>
      </p:sp>
      <p:sp>
        <p:nvSpPr>
          <p:cNvPr id="496" name="Google Shape;496;p42"/>
          <p:cNvSpPr txBox="1"/>
          <p:nvPr>
            <p:ph idx="1" type="body"/>
          </p:nvPr>
        </p:nvSpPr>
        <p:spPr>
          <a:xfrm>
            <a:off x="1031425" y="1860875"/>
            <a:ext cx="44481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Il server remoto (su Github) è il server di riferimento (“custode della verità”). </a:t>
            </a:r>
            <a:br>
              <a:rPr lang="en"/>
            </a:br>
            <a:r>
              <a:rPr lang="en"/>
              <a:t>Ogni sviluppatore clona il repository e sviluppa LOCALMENTE</a:t>
            </a:r>
            <a:br>
              <a:rPr lang="en"/>
            </a:br>
            <a:r>
              <a:rPr lang="en"/>
              <a:t>Quando uno sviluppatore termina una sezione significativa, pulla e integra localmente. Quindi reinvia al repo remoto.</a:t>
            </a:r>
            <a:endParaRPr/>
          </a:p>
          <a:p>
            <a:pPr indent="0" lvl="0" marL="0" rtl="0" algn="l">
              <a:spcBef>
                <a:spcPts val="600"/>
              </a:spcBef>
              <a:spcAft>
                <a:spcPts val="0"/>
              </a:spcAft>
              <a:buNone/>
            </a:pPr>
            <a:r>
              <a:rPr lang="en"/>
              <a:t>É il sistema visto finora.</a:t>
            </a:r>
            <a:br>
              <a:rPr lang="en"/>
            </a:br>
            <a:endParaRPr b="1"/>
          </a:p>
        </p:txBody>
      </p:sp>
      <p:pic>
        <p:nvPicPr>
          <p:cNvPr id="497" name="Google Shape;497;p42"/>
          <p:cNvPicPr preferRelativeResize="0"/>
          <p:nvPr/>
        </p:nvPicPr>
        <p:blipFill>
          <a:blip r:embed="rId3">
            <a:alphaModFix/>
          </a:blip>
          <a:stretch>
            <a:fillRect/>
          </a:stretch>
        </p:blipFill>
        <p:spPr>
          <a:xfrm>
            <a:off x="5989525" y="1420225"/>
            <a:ext cx="3154475" cy="3729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3"/>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Centralizzato</a:t>
            </a:r>
            <a:endParaRPr/>
          </a:p>
        </p:txBody>
      </p:sp>
      <p:sp>
        <p:nvSpPr>
          <p:cNvPr id="503" name="Google Shape;503;p43"/>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43"/>
          <p:cNvSpPr txBox="1"/>
          <p:nvPr>
            <p:ph idx="1" type="body"/>
          </p:nvPr>
        </p:nvSpPr>
        <p:spPr>
          <a:xfrm>
            <a:off x="1031425" y="1860875"/>
            <a:ext cx="19938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Facile da capire</a:t>
            </a:r>
            <a:endParaRPr/>
          </a:p>
          <a:p>
            <a:pPr indent="-342900" lvl="0" marL="457200" rtl="0" algn="l">
              <a:spcBef>
                <a:spcPts val="0"/>
              </a:spcBef>
              <a:spcAft>
                <a:spcPts val="0"/>
              </a:spcAft>
              <a:buSzPts val="1800"/>
              <a:buChar char="»"/>
            </a:pPr>
            <a:r>
              <a:rPr lang="en"/>
              <a:t>Ottimo per team piccoli</a:t>
            </a:r>
            <a:endParaRPr/>
          </a:p>
        </p:txBody>
      </p:sp>
      <p:sp>
        <p:nvSpPr>
          <p:cNvPr id="505" name="Google Shape;505;p43"/>
          <p:cNvSpPr txBox="1"/>
          <p:nvPr>
            <p:ph idx="2" type="body"/>
          </p:nvPr>
        </p:nvSpPr>
        <p:spPr>
          <a:xfrm>
            <a:off x="3995774" y="1860875"/>
            <a:ext cx="19938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Sv</a:t>
            </a:r>
            <a:r>
              <a:rPr b="1" lang="en">
                <a:latin typeface="Oswald"/>
                <a:ea typeface="Oswald"/>
                <a:cs typeface="Oswald"/>
                <a:sym typeface="Oswald"/>
              </a:rPr>
              <a:t>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Alla lunga gestire i conflitti diventa problematico</a:t>
            </a:r>
            <a:endParaRPr/>
          </a:p>
          <a:p>
            <a:pPr indent="-342900" lvl="0" marL="457200" rtl="0" algn="l">
              <a:spcBef>
                <a:spcPts val="0"/>
              </a:spcBef>
              <a:spcAft>
                <a:spcPts val="0"/>
              </a:spcAft>
              <a:buSzPts val="1800"/>
              <a:buChar char="»"/>
            </a:pPr>
            <a:r>
              <a:rPr lang="en"/>
              <a:t>Non sfrutta la natura distribuita di Git’s </a:t>
            </a:r>
            <a:endParaRPr/>
          </a:p>
        </p:txBody>
      </p:sp>
      <p:pic>
        <p:nvPicPr>
          <p:cNvPr id="506" name="Google Shape;506;p43"/>
          <p:cNvPicPr preferRelativeResize="0"/>
          <p:nvPr/>
        </p:nvPicPr>
        <p:blipFill>
          <a:blip r:embed="rId3">
            <a:alphaModFix/>
          </a:blip>
          <a:stretch>
            <a:fillRect/>
          </a:stretch>
        </p:blipFill>
        <p:spPr>
          <a:xfrm>
            <a:off x="5989525" y="1420225"/>
            <a:ext cx="3154475" cy="3729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4"/>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a:t>
            </a:r>
            <a:r>
              <a:rPr lang="en"/>
              <a:t>flow</a:t>
            </a:r>
            <a:endParaRPr/>
          </a:p>
        </p:txBody>
      </p:sp>
      <p:sp>
        <p:nvSpPr>
          <p:cNvPr id="512" name="Google Shape;512;p44"/>
          <p:cNvSpPr txBox="1"/>
          <p:nvPr>
            <p:ph idx="1" type="body"/>
          </p:nvPr>
        </p:nvSpPr>
        <p:spPr>
          <a:xfrm>
            <a:off x="1031425" y="1860875"/>
            <a:ext cx="44481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È un flusso molto famoso proposto da </a:t>
            </a:r>
            <a:r>
              <a:rPr lang="en"/>
              <a:t>Vincent Driessen nel 2010. Prevede due branch di durata infinita:</a:t>
            </a:r>
            <a:endParaRPr/>
          </a:p>
          <a:p>
            <a:pPr indent="-342900" lvl="0" marL="457200" rtl="0" algn="l">
              <a:spcBef>
                <a:spcPts val="600"/>
              </a:spcBef>
              <a:spcAft>
                <a:spcPts val="0"/>
              </a:spcAft>
              <a:buSzPts val="1800"/>
              <a:buChar char="»"/>
            </a:pPr>
            <a:r>
              <a:rPr lang="en"/>
              <a:t>master/main — contiene il codice pronto (in gergo, “di produzione”.</a:t>
            </a:r>
            <a:endParaRPr/>
          </a:p>
          <a:p>
            <a:pPr indent="-342900" lvl="0" marL="457200" rtl="0" algn="l">
              <a:spcBef>
                <a:spcPts val="0"/>
              </a:spcBef>
              <a:spcAft>
                <a:spcPts val="0"/>
              </a:spcAft>
              <a:buSzPts val="1800"/>
              <a:buChar char="»"/>
            </a:pPr>
            <a:r>
              <a:rPr lang="en"/>
              <a:t>develop — branch di sviluppo</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br>
              <a:rPr lang="en"/>
            </a:br>
            <a:endParaRPr b="1"/>
          </a:p>
        </p:txBody>
      </p:sp>
      <p:pic>
        <p:nvPicPr>
          <p:cNvPr id="513" name="Google Shape;513;p44"/>
          <p:cNvPicPr preferRelativeResize="0"/>
          <p:nvPr/>
        </p:nvPicPr>
        <p:blipFill>
          <a:blip r:embed="rId3">
            <a:alphaModFix/>
          </a:blip>
          <a:stretch>
            <a:fillRect/>
          </a:stretch>
        </p:blipFill>
        <p:spPr>
          <a:xfrm>
            <a:off x="5631925" y="990723"/>
            <a:ext cx="3512076" cy="4152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5"/>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Gitflow (2)</a:t>
            </a:r>
            <a:endParaRPr/>
          </a:p>
        </p:txBody>
      </p:sp>
      <p:sp>
        <p:nvSpPr>
          <p:cNvPr id="519" name="Google Shape;519;p45"/>
          <p:cNvSpPr txBox="1"/>
          <p:nvPr>
            <p:ph idx="1" type="body"/>
          </p:nvPr>
        </p:nvSpPr>
        <p:spPr>
          <a:xfrm>
            <a:off x="1031425" y="1860875"/>
            <a:ext cx="44481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Ogni sviluppatore crea branch temporanei secondo una terminologia ben precisa: </a:t>
            </a:r>
            <a:endParaRPr/>
          </a:p>
          <a:p>
            <a:pPr indent="-342900" lvl="0" marL="457200" rtl="0" algn="l">
              <a:spcBef>
                <a:spcPts val="600"/>
              </a:spcBef>
              <a:spcAft>
                <a:spcPts val="0"/>
              </a:spcAft>
              <a:buSzPts val="1800"/>
              <a:buChar char="»"/>
            </a:pPr>
            <a:r>
              <a:rPr lang="en"/>
              <a:t>feature-* — per sviluppare nuove funzionalità. Figlia di develop.</a:t>
            </a:r>
            <a:endParaRPr/>
          </a:p>
          <a:p>
            <a:pPr indent="-342900" lvl="0" marL="457200" rtl="0" algn="l">
              <a:spcBef>
                <a:spcPts val="0"/>
              </a:spcBef>
              <a:spcAft>
                <a:spcPts val="0"/>
              </a:spcAft>
              <a:buSzPts val="1800"/>
              <a:buChar char="»"/>
            </a:pPr>
            <a:r>
              <a:rPr lang="en"/>
              <a:t>hotfix-* — per riparare ad errori del master. Da mergiare in master o develop</a:t>
            </a:r>
            <a:endParaRPr/>
          </a:p>
          <a:p>
            <a:pPr indent="-342900" lvl="0" marL="457200" rtl="0" algn="l">
              <a:spcBef>
                <a:spcPts val="0"/>
              </a:spcBef>
              <a:spcAft>
                <a:spcPts val="0"/>
              </a:spcAft>
              <a:buSzPts val="1800"/>
              <a:buChar char="»"/>
            </a:pPr>
            <a:r>
              <a:rPr lang="en"/>
              <a:t>release-* — in preparazione di un rilascio. Figlia di develop, da riunire a master e develop.</a:t>
            </a:r>
            <a:endParaRPr/>
          </a:p>
          <a:p>
            <a:pPr indent="0" lvl="0" marL="0" rtl="0" algn="l">
              <a:spcBef>
                <a:spcPts val="600"/>
              </a:spcBef>
              <a:spcAft>
                <a:spcPts val="0"/>
              </a:spcAft>
              <a:buNone/>
            </a:pPr>
            <a:r>
              <a:rPr lang="en"/>
              <a:t>. </a:t>
            </a:r>
            <a:r>
              <a:rPr lang="en" u="sng">
                <a:solidFill>
                  <a:schemeClr val="hlink"/>
                </a:solidFill>
                <a:hlinkClick r:id="rId3"/>
              </a:rPr>
              <a:t>Ulteriori fettagli qui</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br>
              <a:rPr lang="en"/>
            </a:br>
            <a:endParaRPr b="1"/>
          </a:p>
        </p:txBody>
      </p:sp>
      <p:pic>
        <p:nvPicPr>
          <p:cNvPr id="520" name="Google Shape;520;p45"/>
          <p:cNvPicPr preferRelativeResize="0"/>
          <p:nvPr/>
        </p:nvPicPr>
        <p:blipFill>
          <a:blip r:embed="rId4">
            <a:alphaModFix/>
          </a:blip>
          <a:stretch>
            <a:fillRect/>
          </a:stretch>
        </p:blipFill>
        <p:spPr>
          <a:xfrm>
            <a:off x="5631925" y="990723"/>
            <a:ext cx="3512076" cy="4152778"/>
          </a:xfrm>
          <a:prstGeom prst="rect">
            <a:avLst/>
          </a:prstGeom>
          <a:noFill/>
          <a:ln>
            <a:noFill/>
          </a:ln>
        </p:spPr>
      </p:pic>
      <p:cxnSp>
        <p:nvCxnSpPr>
          <p:cNvPr id="521" name="Google Shape;521;p45"/>
          <p:cNvCxnSpPr/>
          <p:nvPr/>
        </p:nvCxnSpPr>
        <p:spPr>
          <a:xfrm rot="5400000">
            <a:off x="6276375" y="1820200"/>
            <a:ext cx="1971300" cy="1744800"/>
          </a:xfrm>
          <a:prstGeom prst="bentConnector3">
            <a:avLst>
              <a:gd fmla="val 69349" name="adj1"/>
            </a:avLst>
          </a:prstGeom>
          <a:noFill/>
          <a:ln cap="flat" cmpd="sng" w="19050">
            <a:solidFill>
              <a:schemeClr val="dk2"/>
            </a:solidFill>
            <a:prstDash val="dash"/>
            <a:round/>
            <a:headEnd len="med" w="med" type="none"/>
            <a:tailEnd len="med" w="med" type="triangle"/>
          </a:ln>
        </p:spPr>
      </p:cxnSp>
      <p:cxnSp>
        <p:nvCxnSpPr>
          <p:cNvPr id="522" name="Google Shape;522;p45"/>
          <p:cNvCxnSpPr/>
          <p:nvPr/>
        </p:nvCxnSpPr>
        <p:spPr>
          <a:xfrm flipH="1" rot="-5400000">
            <a:off x="6130575" y="2339200"/>
            <a:ext cx="1963800" cy="699300"/>
          </a:xfrm>
          <a:prstGeom prst="bentConnector3">
            <a:avLst>
              <a:gd fmla="val 60383" name="adj1"/>
            </a:avLst>
          </a:prstGeom>
          <a:noFill/>
          <a:ln cap="flat" cmpd="sng" w="19050">
            <a:solidFill>
              <a:srgbClr val="FF3366"/>
            </a:solidFill>
            <a:prstDash val="dash"/>
            <a:round/>
            <a:headEnd len="med" w="med" type="triangle"/>
            <a:tailEnd len="med" w="med" type="triangle"/>
          </a:ln>
        </p:spPr>
      </p:cxnSp>
      <p:cxnSp>
        <p:nvCxnSpPr>
          <p:cNvPr id="523" name="Google Shape;523;p45"/>
          <p:cNvCxnSpPr/>
          <p:nvPr/>
        </p:nvCxnSpPr>
        <p:spPr>
          <a:xfrm flipH="1" rot="-5400000">
            <a:off x="7442875" y="2511800"/>
            <a:ext cx="1957200" cy="332400"/>
          </a:xfrm>
          <a:prstGeom prst="bentConnector3">
            <a:avLst>
              <a:gd fmla="val 50000" name="adj1"/>
            </a:avLst>
          </a:prstGeom>
          <a:noFill/>
          <a:ln cap="flat" cmpd="sng" w="19050">
            <a:solidFill>
              <a:schemeClr val="accent2"/>
            </a:solidFill>
            <a:prstDash val="dash"/>
            <a:round/>
            <a:headEnd len="med" w="med" type="stealth"/>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6"/>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Flusso Git</a:t>
            </a:r>
            <a:endParaRPr/>
          </a:p>
        </p:txBody>
      </p:sp>
      <p:sp>
        <p:nvSpPr>
          <p:cNvPr id="529" name="Google Shape;529;p4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46"/>
          <p:cNvSpPr txBox="1"/>
          <p:nvPr>
            <p:ph idx="1" type="body"/>
          </p:nvPr>
        </p:nvSpPr>
        <p:spPr>
          <a:xfrm>
            <a:off x="345625" y="1860875"/>
            <a:ext cx="2460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Ideale se occorrono rilasci regolari.</a:t>
            </a:r>
            <a:endParaRPr/>
          </a:p>
          <a:p>
            <a:pPr indent="-342900" lvl="0" marL="457200" rtl="0" algn="l">
              <a:spcBef>
                <a:spcPts val="0"/>
              </a:spcBef>
              <a:spcAft>
                <a:spcPts val="0"/>
              </a:spcAft>
              <a:buSzPts val="1800"/>
              <a:buChar char="»"/>
            </a:pPr>
            <a:r>
              <a:rPr lang="en"/>
              <a:t>Presenza di tool</a:t>
            </a:r>
            <a:endParaRPr/>
          </a:p>
          <a:p>
            <a:pPr indent="-342900" lvl="0" marL="457200" rtl="0" algn="l">
              <a:spcBef>
                <a:spcPts val="0"/>
              </a:spcBef>
              <a:spcAft>
                <a:spcPts val="0"/>
              </a:spcAft>
              <a:buSzPts val="1800"/>
              <a:buChar char="»"/>
            </a:pPr>
            <a:r>
              <a:rPr lang="en"/>
              <a:t>Master ha solo codice stabile..</a:t>
            </a:r>
            <a:endParaRPr/>
          </a:p>
          <a:p>
            <a:pPr indent="0" lvl="0" marL="0" rtl="0" algn="l">
              <a:spcBef>
                <a:spcPts val="600"/>
              </a:spcBef>
              <a:spcAft>
                <a:spcPts val="0"/>
              </a:spcAft>
              <a:buNone/>
            </a:pPr>
            <a:r>
              <a:t/>
            </a:r>
            <a:endParaRPr/>
          </a:p>
        </p:txBody>
      </p:sp>
      <p:sp>
        <p:nvSpPr>
          <p:cNvPr id="531" name="Google Shape;531;p46"/>
          <p:cNvSpPr txBox="1"/>
          <p:nvPr>
            <p:ph idx="2" type="body"/>
          </p:nvPr>
        </p:nvSpPr>
        <p:spPr>
          <a:xfrm>
            <a:off x="3309975" y="1860875"/>
            <a:ext cx="2460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Svantaggi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La storia passata diventa intricata e illeggibile</a:t>
            </a:r>
            <a:endParaRPr/>
          </a:p>
          <a:p>
            <a:pPr indent="-342900" lvl="0" marL="457200" rtl="0" algn="l">
              <a:spcBef>
                <a:spcPts val="0"/>
              </a:spcBef>
              <a:spcAft>
                <a:spcPts val="0"/>
              </a:spcAft>
              <a:buSzPts val="1800"/>
              <a:buChar char="»"/>
            </a:pPr>
            <a:r>
              <a:rPr lang="en"/>
              <a:t>Non funziona bene con versioni multiple</a:t>
            </a:r>
            <a:endParaRPr/>
          </a:p>
          <a:p>
            <a:pPr indent="-342900" lvl="0" marL="457200" rtl="0" algn="l">
              <a:spcBef>
                <a:spcPts val="0"/>
              </a:spcBef>
              <a:spcAft>
                <a:spcPts val="0"/>
              </a:spcAft>
              <a:buSzPts val="1800"/>
              <a:buChar char="»"/>
            </a:pPr>
            <a:r>
              <a:rPr lang="en"/>
              <a:t>Benvenuti a Merge Hell. Popolazione: 1 (tu).</a:t>
            </a:r>
            <a:endParaRPr/>
          </a:p>
          <a:p>
            <a:pPr indent="-342900" lvl="0" marL="457200" rtl="0" algn="l">
              <a:spcBef>
                <a:spcPts val="0"/>
              </a:spcBef>
              <a:spcAft>
                <a:spcPts val="0"/>
              </a:spcAft>
              <a:buSzPts val="1800"/>
              <a:buChar char="»"/>
            </a:pPr>
            <a:r>
              <a:t/>
            </a:r>
            <a:endParaRPr/>
          </a:p>
        </p:txBody>
      </p:sp>
      <p:pic>
        <p:nvPicPr>
          <p:cNvPr id="532" name="Google Shape;532;p46"/>
          <p:cNvPicPr preferRelativeResize="0"/>
          <p:nvPr/>
        </p:nvPicPr>
        <p:blipFill>
          <a:blip r:embed="rId3">
            <a:alphaModFix/>
          </a:blip>
          <a:stretch>
            <a:fillRect/>
          </a:stretch>
        </p:blipFill>
        <p:spPr>
          <a:xfrm>
            <a:off x="5631925" y="990723"/>
            <a:ext cx="3512076" cy="4152778"/>
          </a:xfrm>
          <a:prstGeom prst="rect">
            <a:avLst/>
          </a:prstGeom>
          <a:noFill/>
          <a:ln>
            <a:noFill/>
          </a:ln>
        </p:spPr>
      </p:pic>
      <p:cxnSp>
        <p:nvCxnSpPr>
          <p:cNvPr id="533" name="Google Shape;533;p46"/>
          <p:cNvCxnSpPr/>
          <p:nvPr/>
        </p:nvCxnSpPr>
        <p:spPr>
          <a:xfrm rot="5400000">
            <a:off x="6276375" y="1820200"/>
            <a:ext cx="1971300" cy="1744800"/>
          </a:xfrm>
          <a:prstGeom prst="bentConnector3">
            <a:avLst>
              <a:gd fmla="val 69349" name="adj1"/>
            </a:avLst>
          </a:prstGeom>
          <a:noFill/>
          <a:ln cap="flat" cmpd="sng" w="19050">
            <a:solidFill>
              <a:schemeClr val="dk2"/>
            </a:solidFill>
            <a:prstDash val="dash"/>
            <a:round/>
            <a:headEnd len="med" w="med" type="none"/>
            <a:tailEnd len="med" w="med" type="triangle"/>
          </a:ln>
        </p:spPr>
      </p:cxnSp>
      <p:cxnSp>
        <p:nvCxnSpPr>
          <p:cNvPr id="534" name="Google Shape;534;p46"/>
          <p:cNvCxnSpPr/>
          <p:nvPr/>
        </p:nvCxnSpPr>
        <p:spPr>
          <a:xfrm flipH="1" rot="-5400000">
            <a:off x="6130575" y="2339200"/>
            <a:ext cx="1963800" cy="699300"/>
          </a:xfrm>
          <a:prstGeom prst="bentConnector3">
            <a:avLst>
              <a:gd fmla="val 60383" name="adj1"/>
            </a:avLst>
          </a:prstGeom>
          <a:noFill/>
          <a:ln cap="flat" cmpd="sng" w="19050">
            <a:solidFill>
              <a:srgbClr val="FF3366"/>
            </a:solidFill>
            <a:prstDash val="dash"/>
            <a:round/>
            <a:headEnd len="med" w="med" type="triangle"/>
            <a:tailEnd len="med" w="med" type="triangle"/>
          </a:ln>
        </p:spPr>
      </p:cxnSp>
      <p:cxnSp>
        <p:nvCxnSpPr>
          <p:cNvPr id="535" name="Google Shape;535;p46"/>
          <p:cNvCxnSpPr/>
          <p:nvPr/>
        </p:nvCxnSpPr>
        <p:spPr>
          <a:xfrm flipH="1" rot="-5400000">
            <a:off x="7442875" y="2511800"/>
            <a:ext cx="1957200" cy="332400"/>
          </a:xfrm>
          <a:prstGeom prst="bentConnector3">
            <a:avLst>
              <a:gd fmla="val 50000" name="adj1"/>
            </a:avLst>
          </a:prstGeom>
          <a:noFill/>
          <a:ln cap="flat" cmpd="sng" w="19050">
            <a:solidFill>
              <a:schemeClr val="accent2"/>
            </a:solidFill>
            <a:prstDash val="dash"/>
            <a:round/>
            <a:headEnd len="med" w="med" type="stealth"/>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branch workflow</a:t>
            </a:r>
            <a:endParaRPr/>
          </a:p>
        </p:txBody>
      </p:sp>
      <p:sp>
        <p:nvSpPr>
          <p:cNvPr id="541" name="Google Shape;541;p47"/>
          <p:cNvSpPr txBox="1"/>
          <p:nvPr>
            <p:ph idx="1" type="body"/>
          </p:nvPr>
        </p:nvSpPr>
        <p:spPr>
          <a:xfrm>
            <a:off x="1031425" y="1860875"/>
            <a:ext cx="39642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600"/>
              <a:t>ll repo remoto è il server di riferimento.  Ogni sviluppatore forka il repository, quindi clona localmente; se è fuori sincronia si ribasa alla situazione corrente.  Uno sviluppatore crea un branch locale (replicato anche nel server remoto).  Quando ha finito controlla chiedendo ai colleghi se il push si può fare. Quindi si procede al push</a:t>
            </a:r>
            <a:endParaRPr sz="1600"/>
          </a:p>
        </p:txBody>
      </p:sp>
      <p:pic>
        <p:nvPicPr>
          <p:cNvPr id="542" name="Google Shape;542;p47"/>
          <p:cNvPicPr preferRelativeResize="0"/>
          <p:nvPr/>
        </p:nvPicPr>
        <p:blipFill>
          <a:blip r:embed="rId3">
            <a:alphaModFix/>
          </a:blip>
          <a:stretch>
            <a:fillRect/>
          </a:stretch>
        </p:blipFill>
        <p:spPr>
          <a:xfrm>
            <a:off x="5144100" y="2390522"/>
            <a:ext cx="3999899" cy="27529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branch </a:t>
            </a:r>
            <a:endParaRPr/>
          </a:p>
        </p:txBody>
      </p:sp>
      <p:sp>
        <p:nvSpPr>
          <p:cNvPr id="548" name="Google Shape;548;p48"/>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48"/>
          <p:cNvSpPr txBox="1"/>
          <p:nvPr>
            <p:ph idx="1" type="body"/>
          </p:nvPr>
        </p:nvSpPr>
        <p:spPr>
          <a:xfrm>
            <a:off x="40825" y="1860875"/>
            <a:ext cx="2460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Promuove la collaborazione e la proprietà condivisa.</a:t>
            </a:r>
            <a:endParaRPr/>
          </a:p>
          <a:p>
            <a:pPr indent="-342900" lvl="0" marL="457200" rtl="0" algn="l">
              <a:spcBef>
                <a:spcPts val="0"/>
              </a:spcBef>
              <a:spcAft>
                <a:spcPts val="0"/>
              </a:spcAft>
              <a:buSzPts val="1800"/>
              <a:buChar char="»"/>
            </a:pPr>
            <a:r>
              <a:rPr lang="en"/>
              <a:t>Master resta stabile</a:t>
            </a:r>
            <a:endParaRPr/>
          </a:p>
          <a:p>
            <a:pPr indent="0" lvl="0" marL="0" rtl="0" algn="l">
              <a:spcBef>
                <a:spcPts val="600"/>
              </a:spcBef>
              <a:spcAft>
                <a:spcPts val="0"/>
              </a:spcAft>
              <a:buNone/>
            </a:pPr>
            <a:r>
              <a:t/>
            </a:r>
            <a:endParaRPr/>
          </a:p>
        </p:txBody>
      </p:sp>
      <p:sp>
        <p:nvSpPr>
          <p:cNvPr id="550" name="Google Shape;550;p48"/>
          <p:cNvSpPr txBox="1"/>
          <p:nvPr>
            <p:ph idx="2" type="body"/>
          </p:nvPr>
        </p:nvSpPr>
        <p:spPr>
          <a:xfrm>
            <a:off x="3005175" y="1860875"/>
            <a:ext cx="2460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Svantaggi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Le </a:t>
            </a:r>
            <a:r>
              <a:rPr lang="en"/>
              <a:t>bramch</a:t>
            </a:r>
            <a:r>
              <a:rPr lang="en"/>
              <a:t> più vecchie tendono ad avere problemi di merge.</a:t>
            </a:r>
            <a:endParaRPr/>
          </a:p>
        </p:txBody>
      </p:sp>
      <p:pic>
        <p:nvPicPr>
          <p:cNvPr id="551" name="Google Shape;551;p48"/>
          <p:cNvPicPr preferRelativeResize="0"/>
          <p:nvPr/>
        </p:nvPicPr>
        <p:blipFill>
          <a:blip r:embed="rId3">
            <a:alphaModFix/>
          </a:blip>
          <a:stretch>
            <a:fillRect/>
          </a:stretch>
        </p:blipFill>
        <p:spPr>
          <a:xfrm>
            <a:off x="5498475" y="2634400"/>
            <a:ext cx="3645525" cy="25091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9"/>
          <p:cNvSpPr txBox="1"/>
          <p:nvPr>
            <p:ph idx="4294967295" type="ctrTitle"/>
          </p:nvPr>
        </p:nvSpPr>
        <p:spPr>
          <a:xfrm>
            <a:off x="685800" y="3640750"/>
            <a:ext cx="5291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300">
                <a:solidFill>
                  <a:schemeClr val="accent3"/>
                </a:solidFill>
              </a:rPr>
              <a:t>Forking &amp; pull/merge request</a:t>
            </a:r>
            <a:endParaRPr sz="7300">
              <a:solidFill>
                <a:schemeClr val="accent3"/>
              </a:solidFill>
            </a:endParaRPr>
          </a:p>
        </p:txBody>
      </p:sp>
      <p:sp>
        <p:nvSpPr>
          <p:cNvPr id="557" name="Google Shape;557;p4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0"/>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 sarebbe? 	</a:t>
            </a:r>
            <a:endParaRPr/>
          </a:p>
        </p:txBody>
      </p:sp>
      <p:sp>
        <p:nvSpPr>
          <p:cNvPr id="563" name="Google Shape;563;p5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50"/>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Il forking è una caratteristica presente in tutti i siti di social coding che permette di </a:t>
            </a:r>
            <a:r>
              <a:rPr b="1" lang="en"/>
              <a:t>duplicare</a:t>
            </a:r>
            <a:r>
              <a:rPr lang="en"/>
              <a:t> un repository esistente, inserendolo tra i propri progetti (quindi con libertà totale di accesso) pur mantenendo un legame con il repository originario (nome in codice “upstream”)</a:t>
            </a:r>
            <a:endParaRPr/>
          </a:p>
          <a:p>
            <a:pPr indent="0" lvl="0" marL="0" rtl="0" algn="l">
              <a:spcBef>
                <a:spcPts val="6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1"/>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 quindi</a:t>
            </a:r>
            <a:r>
              <a:rPr lang="en"/>
              <a:t>? 	</a:t>
            </a:r>
            <a:endParaRPr/>
          </a:p>
        </p:txBody>
      </p:sp>
      <p:sp>
        <p:nvSpPr>
          <p:cNvPr id="570" name="Google Shape;570;p5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1"/>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Questa relazione è alla base del cosiddetto sistema di </a:t>
            </a:r>
            <a:r>
              <a:rPr b="1" lang="en"/>
              <a:t>pull request</a:t>
            </a:r>
            <a:r>
              <a:rPr lang="en"/>
              <a:t> (Github, BitBucket)/</a:t>
            </a:r>
            <a:r>
              <a:rPr b="1" lang="en"/>
              <a:t>merge request</a:t>
            </a:r>
            <a:r>
              <a:rPr lang="en"/>
              <a:t> (Gitlab). </a:t>
            </a:r>
            <a:endParaRPr/>
          </a:p>
          <a:p>
            <a:pPr indent="0" lvl="0" marL="0" rtl="0" algn="l">
              <a:spcBef>
                <a:spcPts val="600"/>
              </a:spcBef>
              <a:spcAft>
                <a:spcPts val="0"/>
              </a:spcAft>
              <a:buNone/>
            </a:pPr>
            <a:r>
              <a:rPr lang="en"/>
              <a:t>Dopo aver forkato un repository e aver realizzato delle modifiche, si invia una richiesta di inserire la modifica invece di farlo direttamente. Questi potrà accettare la modifica oppure rifiutarla, inviando magari un commento.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7200">
                <a:solidFill>
                  <a:schemeClr val="accent1"/>
                </a:solidFill>
              </a:rPr>
              <a:t>1.</a:t>
            </a:r>
            <a:endParaRPr b="0" sz="7200">
              <a:solidFill>
                <a:schemeClr val="accent1"/>
              </a:solidFill>
            </a:endParaRPr>
          </a:p>
          <a:p>
            <a:pPr indent="0" lvl="0" marL="0" rtl="0" algn="l">
              <a:spcBef>
                <a:spcPts val="0"/>
              </a:spcBef>
              <a:spcAft>
                <a:spcPts val="0"/>
              </a:spcAft>
              <a:buNone/>
            </a:pPr>
            <a:r>
              <a:rPr lang="en"/>
              <a:t>Branch</a:t>
            </a:r>
            <a:endParaRPr/>
          </a:p>
        </p:txBody>
      </p:sp>
      <p:sp>
        <p:nvSpPr>
          <p:cNvPr id="191" name="Google Shape;191;p16"/>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Forking Workflow</a:t>
            </a:r>
            <a:endParaRPr/>
          </a:p>
        </p:txBody>
      </p:sp>
      <p:sp>
        <p:nvSpPr>
          <p:cNvPr id="577" name="Google Shape;577;p52"/>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Esiste un server (UPSTREAM) di riferimento</a:t>
            </a:r>
            <a:endParaRPr/>
          </a:p>
          <a:p>
            <a:pPr indent="0" lvl="0" marL="0" rtl="0" algn="l">
              <a:spcBef>
                <a:spcPts val="600"/>
              </a:spcBef>
              <a:spcAft>
                <a:spcPts val="0"/>
              </a:spcAft>
              <a:buNone/>
            </a:pPr>
            <a:r>
              <a:rPr lang="en"/>
              <a:t>Ogni sviluppatore forka il server. Quindi clona localmente il suo repository</a:t>
            </a:r>
            <a:endParaRPr/>
          </a:p>
          <a:p>
            <a:pPr indent="0" lvl="0" marL="0" rtl="0" algn="l">
              <a:spcBef>
                <a:spcPts val="600"/>
              </a:spcBef>
              <a:spcAft>
                <a:spcPts val="0"/>
              </a:spcAft>
              <a:buNone/>
            </a:pPr>
            <a:r>
              <a:rPr lang="en"/>
              <a:t>Lavora indisturbato. Quando si sente pronto, invia una pull request a un collega (Project master) </a:t>
            </a:r>
            <a:endParaRPr/>
          </a:p>
          <a:p>
            <a:pPr indent="0" lvl="0" marL="0" rtl="0" algn="l">
              <a:spcBef>
                <a:spcPts val="600"/>
              </a:spcBef>
              <a:spcAft>
                <a:spcPts val="0"/>
              </a:spcAft>
              <a:buNone/>
            </a:pPr>
            <a:r>
              <a:rPr lang="en"/>
              <a:t>Se tutto va bene, il Project manager integra le modifiche e le invia ad UPSTREAM.</a:t>
            </a:r>
            <a:endParaRPr/>
          </a:p>
        </p:txBody>
      </p:sp>
      <p:pic>
        <p:nvPicPr>
          <p:cNvPr id="578" name="Google Shape;578;p52"/>
          <p:cNvPicPr preferRelativeResize="0"/>
          <p:nvPr/>
        </p:nvPicPr>
        <p:blipFill>
          <a:blip r:embed="rId3">
            <a:alphaModFix/>
          </a:blip>
          <a:stretch>
            <a:fillRect/>
          </a:stretch>
        </p:blipFill>
        <p:spPr>
          <a:xfrm>
            <a:off x="5013600" y="1740263"/>
            <a:ext cx="4181675" cy="34584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3"/>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Forking Workflow</a:t>
            </a:r>
            <a:endParaRPr/>
          </a:p>
        </p:txBody>
      </p:sp>
      <p:sp>
        <p:nvSpPr>
          <p:cNvPr id="584" name="Google Shape;584;p53"/>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5" name="Google Shape;585;p53"/>
          <p:cNvSpPr txBox="1"/>
          <p:nvPr>
            <p:ph idx="1" type="body"/>
          </p:nvPr>
        </p:nvSpPr>
        <p:spPr>
          <a:xfrm>
            <a:off x="40825" y="1860875"/>
            <a:ext cx="2460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Il repo upstream resta impeccabile, tramite un ferreo controllo degli accessi in scrittura.</a:t>
            </a:r>
            <a:endParaRPr/>
          </a:p>
        </p:txBody>
      </p:sp>
      <p:sp>
        <p:nvSpPr>
          <p:cNvPr id="586" name="Google Shape;586;p53"/>
          <p:cNvSpPr txBox="1"/>
          <p:nvPr>
            <p:ph idx="2" type="body"/>
          </p:nvPr>
        </p:nvSpPr>
        <p:spPr>
          <a:xfrm>
            <a:off x="3005175" y="1860875"/>
            <a:ext cx="20085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Oswald"/>
                <a:ea typeface="Oswald"/>
                <a:cs typeface="Oswald"/>
                <a:sym typeface="Oswald"/>
              </a:rPr>
              <a:t>Svantaggi</a:t>
            </a:r>
            <a:endParaRPr b="1">
              <a:latin typeface="Oswald"/>
              <a:ea typeface="Oswald"/>
              <a:cs typeface="Oswald"/>
              <a:sym typeface="Oswald"/>
            </a:endParaRPr>
          </a:p>
          <a:p>
            <a:pPr indent="-342900" lvl="0" marL="457200" rtl="0" algn="l">
              <a:spcBef>
                <a:spcPts val="600"/>
              </a:spcBef>
              <a:spcAft>
                <a:spcPts val="0"/>
              </a:spcAft>
              <a:buSzPts val="1800"/>
              <a:buChar char="»"/>
            </a:pPr>
            <a:r>
              <a:rPr lang="en"/>
              <a:t>Più complicata</a:t>
            </a:r>
            <a:endParaRPr/>
          </a:p>
          <a:p>
            <a:pPr indent="-342900" lvl="0" marL="457200" rtl="0" algn="l">
              <a:spcBef>
                <a:spcPts val="0"/>
              </a:spcBef>
              <a:spcAft>
                <a:spcPts val="0"/>
              </a:spcAft>
              <a:buSzPts val="1800"/>
              <a:buChar char="»"/>
            </a:pPr>
            <a:r>
              <a:rPr lang="en"/>
              <a:t>Implica una struttura gerarchica</a:t>
            </a:r>
            <a:endParaRPr/>
          </a:p>
        </p:txBody>
      </p:sp>
      <p:pic>
        <p:nvPicPr>
          <p:cNvPr id="587" name="Google Shape;587;p53"/>
          <p:cNvPicPr preferRelativeResize="0"/>
          <p:nvPr/>
        </p:nvPicPr>
        <p:blipFill>
          <a:blip r:embed="rId3">
            <a:alphaModFix/>
          </a:blip>
          <a:stretch>
            <a:fillRect/>
          </a:stretch>
        </p:blipFill>
        <p:spPr>
          <a:xfrm>
            <a:off x="5013600" y="1740263"/>
            <a:ext cx="4181675" cy="3458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591" name="Shape 591"/>
        <p:cNvGrpSpPr/>
        <p:nvPr/>
      </p:nvGrpSpPr>
      <p:grpSpPr>
        <a:xfrm>
          <a:off x="0" y="0"/>
          <a:ext cx="0" cy="0"/>
          <a:chOff x="0" y="0"/>
          <a:chExt cx="0" cy="0"/>
        </a:xfrm>
      </p:grpSpPr>
      <p:sp>
        <p:nvSpPr>
          <p:cNvPr id="592" name="Google Shape;592;p54"/>
          <p:cNvSpPr txBox="1"/>
          <p:nvPr>
            <p:ph idx="4294967295" type="title"/>
          </p:nvPr>
        </p:nvSpPr>
        <p:spPr>
          <a:xfrm>
            <a:off x="1031425" y="1149725"/>
            <a:ext cx="63210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Rivediamo qualche concetto</a:t>
            </a:r>
            <a:endParaRPr/>
          </a:p>
        </p:txBody>
      </p:sp>
      <p:sp>
        <p:nvSpPr>
          <p:cNvPr id="593" name="Google Shape;593;p54"/>
          <p:cNvSpPr txBox="1"/>
          <p:nvPr>
            <p:ph idx="4294967295" type="body"/>
          </p:nvPr>
        </p:nvSpPr>
        <p:spPr>
          <a:xfrm>
            <a:off x="1031425" y="1830425"/>
            <a:ext cx="2037600" cy="148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Branch</a:t>
            </a:r>
            <a:endParaRPr b="1">
              <a:solidFill>
                <a:schemeClr val="lt1"/>
              </a:solidFill>
            </a:endParaRPr>
          </a:p>
          <a:p>
            <a:pPr indent="0" lvl="0" marL="0" rtl="0" algn="l">
              <a:spcBef>
                <a:spcPts val="600"/>
              </a:spcBef>
              <a:spcAft>
                <a:spcPts val="0"/>
              </a:spcAft>
              <a:buNone/>
            </a:pPr>
            <a:r>
              <a:rPr lang="en" sz="1200">
                <a:solidFill>
                  <a:schemeClr val="lt1"/>
                </a:solidFill>
              </a:rPr>
              <a:t>Una diramazione della linea di sviluppo</a:t>
            </a:r>
            <a:endParaRPr sz="1200">
              <a:solidFill>
                <a:schemeClr val="lt1"/>
              </a:solidFill>
            </a:endParaRPr>
          </a:p>
        </p:txBody>
      </p:sp>
      <p:sp>
        <p:nvSpPr>
          <p:cNvPr id="594" name="Google Shape;594;p54"/>
          <p:cNvSpPr txBox="1"/>
          <p:nvPr>
            <p:ph idx="4294967295" type="body"/>
          </p:nvPr>
        </p:nvSpPr>
        <p:spPr>
          <a:xfrm>
            <a:off x="3173275" y="1830425"/>
            <a:ext cx="2037600" cy="148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Checkout	</a:t>
            </a:r>
            <a:endParaRPr b="1">
              <a:solidFill>
                <a:schemeClr val="lt1"/>
              </a:solidFill>
            </a:endParaRPr>
          </a:p>
          <a:p>
            <a:pPr indent="0" lvl="0" marL="0" rtl="0" algn="l">
              <a:spcBef>
                <a:spcPts val="600"/>
              </a:spcBef>
              <a:spcAft>
                <a:spcPts val="0"/>
              </a:spcAft>
              <a:buNone/>
            </a:pPr>
            <a:r>
              <a:rPr lang="en" sz="1200">
                <a:solidFill>
                  <a:schemeClr val="lt1"/>
                </a:solidFill>
              </a:rPr>
              <a:t>Permette di passare ai diversi branch, nonché crearli e distruggerli</a:t>
            </a:r>
            <a:endParaRPr sz="1200">
              <a:solidFill>
                <a:schemeClr val="lt1"/>
              </a:solidFill>
            </a:endParaRPr>
          </a:p>
        </p:txBody>
      </p:sp>
      <p:sp>
        <p:nvSpPr>
          <p:cNvPr id="595" name="Google Shape;595;p54"/>
          <p:cNvSpPr txBox="1"/>
          <p:nvPr>
            <p:ph idx="4294967295" type="body"/>
          </p:nvPr>
        </p:nvSpPr>
        <p:spPr>
          <a:xfrm>
            <a:off x="5315125" y="1830425"/>
            <a:ext cx="2037600" cy="148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Merge</a:t>
            </a:r>
            <a:endParaRPr b="1">
              <a:solidFill>
                <a:schemeClr val="lt1"/>
              </a:solidFill>
            </a:endParaRPr>
          </a:p>
          <a:p>
            <a:pPr indent="0" lvl="0" marL="0" rtl="0" algn="l">
              <a:spcBef>
                <a:spcPts val="600"/>
              </a:spcBef>
              <a:spcAft>
                <a:spcPts val="0"/>
              </a:spcAft>
              <a:buNone/>
            </a:pPr>
            <a:r>
              <a:rPr lang="en" sz="1200">
                <a:solidFill>
                  <a:schemeClr val="lt1"/>
                </a:solidFill>
              </a:rPr>
              <a:t>Commit verso il server remoto</a:t>
            </a:r>
            <a:endParaRPr sz="1200">
              <a:solidFill>
                <a:schemeClr val="lt1"/>
              </a:solidFill>
            </a:endParaRPr>
          </a:p>
          <a:p>
            <a:pPr indent="0" lvl="0" marL="0" rtl="0" algn="l">
              <a:spcBef>
                <a:spcPts val="600"/>
              </a:spcBef>
              <a:spcAft>
                <a:spcPts val="0"/>
              </a:spcAft>
              <a:buNone/>
            </a:pPr>
            <a:r>
              <a:t/>
            </a:r>
            <a:endParaRPr sz="1200">
              <a:solidFill>
                <a:schemeClr val="lt1"/>
              </a:solidFill>
            </a:endParaRPr>
          </a:p>
        </p:txBody>
      </p:sp>
      <p:sp>
        <p:nvSpPr>
          <p:cNvPr id="596" name="Google Shape;596;p54"/>
          <p:cNvSpPr txBox="1"/>
          <p:nvPr>
            <p:ph idx="4294967295" type="body"/>
          </p:nvPr>
        </p:nvSpPr>
        <p:spPr>
          <a:xfrm>
            <a:off x="1031425" y="3202025"/>
            <a:ext cx="2037600" cy="148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Fork		</a:t>
            </a:r>
            <a:endParaRPr b="1">
              <a:solidFill>
                <a:schemeClr val="lt1"/>
              </a:solidFill>
            </a:endParaRPr>
          </a:p>
          <a:p>
            <a:pPr indent="0" lvl="0" marL="0" rtl="0" algn="l">
              <a:spcBef>
                <a:spcPts val="600"/>
              </a:spcBef>
              <a:spcAft>
                <a:spcPts val="0"/>
              </a:spcAft>
              <a:buNone/>
            </a:pPr>
            <a:r>
              <a:rPr lang="en" sz="1200">
                <a:solidFill>
                  <a:schemeClr val="lt1"/>
                </a:solidFill>
              </a:rPr>
              <a:t>Clonatura di un intero repo mantenendo un collegamento logico</a:t>
            </a:r>
            <a:endParaRPr sz="1200">
              <a:solidFill>
                <a:schemeClr val="lt1"/>
              </a:solidFill>
            </a:endParaRPr>
          </a:p>
        </p:txBody>
      </p:sp>
      <p:sp>
        <p:nvSpPr>
          <p:cNvPr id="597" name="Google Shape;597;p54"/>
          <p:cNvSpPr txBox="1"/>
          <p:nvPr>
            <p:ph idx="4294967295" type="body"/>
          </p:nvPr>
        </p:nvSpPr>
        <p:spPr>
          <a:xfrm>
            <a:off x="3173275" y="3202025"/>
            <a:ext cx="2037600" cy="148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Upstream</a:t>
            </a:r>
            <a:endParaRPr b="1">
              <a:solidFill>
                <a:schemeClr val="lt1"/>
              </a:solidFill>
            </a:endParaRPr>
          </a:p>
          <a:p>
            <a:pPr indent="0" lvl="0" marL="0" rtl="0" algn="l">
              <a:spcBef>
                <a:spcPts val="600"/>
              </a:spcBef>
              <a:spcAft>
                <a:spcPts val="0"/>
              </a:spcAft>
              <a:buNone/>
            </a:pPr>
            <a:r>
              <a:rPr lang="en" sz="1200">
                <a:solidFill>
                  <a:schemeClr val="lt1"/>
                </a:solidFill>
              </a:rPr>
              <a:t>Repository l”padre”</a:t>
            </a:r>
            <a:endParaRPr sz="1200">
              <a:solidFill>
                <a:schemeClr val="lt1"/>
              </a:solidFill>
            </a:endParaRPr>
          </a:p>
        </p:txBody>
      </p:sp>
      <p:sp>
        <p:nvSpPr>
          <p:cNvPr id="598" name="Google Shape;598;p54"/>
          <p:cNvSpPr txBox="1"/>
          <p:nvPr>
            <p:ph idx="4294967295" type="body"/>
          </p:nvPr>
        </p:nvSpPr>
        <p:spPr>
          <a:xfrm>
            <a:off x="5315125" y="3202025"/>
            <a:ext cx="2037600" cy="1487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lt1"/>
                </a:solidFill>
              </a:rPr>
              <a:t>Pull/merge request</a:t>
            </a:r>
            <a:endParaRPr b="1">
              <a:solidFill>
                <a:schemeClr val="lt1"/>
              </a:solidFill>
            </a:endParaRPr>
          </a:p>
          <a:p>
            <a:pPr indent="0" lvl="0" marL="0" rtl="0" algn="l">
              <a:spcBef>
                <a:spcPts val="600"/>
              </a:spcBef>
              <a:spcAft>
                <a:spcPts val="0"/>
              </a:spcAft>
              <a:buNone/>
            </a:pPr>
            <a:r>
              <a:rPr lang="en" sz="1200">
                <a:solidFill>
                  <a:schemeClr val="lt1"/>
                </a:solidFill>
              </a:rPr>
              <a:t>Richiesta di aggiornamento proveniente dal repository forkato.</a:t>
            </a:r>
            <a:r>
              <a:rPr lang="en" sz="1200">
                <a:solidFill>
                  <a:schemeClr val="lt1"/>
                </a:solidFill>
              </a:rPr>
              <a:t> </a:t>
            </a:r>
            <a:endParaRPr sz="1200">
              <a:solidFill>
                <a:schemeClr val="lt1"/>
              </a:solidFill>
            </a:endParaRPr>
          </a:p>
          <a:p>
            <a:pPr indent="0" lvl="0" marL="0" rtl="0" algn="l">
              <a:spcBef>
                <a:spcPts val="600"/>
              </a:spcBef>
              <a:spcAft>
                <a:spcPts val="0"/>
              </a:spcAft>
              <a:buNone/>
            </a:pPr>
            <a:r>
              <a:t/>
            </a:r>
            <a:endParaRPr sz="1200">
              <a:solidFill>
                <a:schemeClr val="lt1"/>
              </a:solidFill>
            </a:endParaRPr>
          </a:p>
        </p:txBody>
      </p:sp>
      <p:sp>
        <p:nvSpPr>
          <p:cNvPr id="599" name="Google Shape;599;p54"/>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5"/>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7200">
                <a:solidFill>
                  <a:schemeClr val="accent1"/>
                </a:solidFill>
              </a:rPr>
              <a:t>6</a:t>
            </a:r>
            <a:r>
              <a:rPr b="0" lang="en" sz="7200">
                <a:solidFill>
                  <a:schemeClr val="accent1"/>
                </a:solidFill>
              </a:rPr>
              <a:t>.</a:t>
            </a:r>
            <a:endParaRPr b="0" sz="7200">
              <a:solidFill>
                <a:schemeClr val="accent1"/>
              </a:solidFill>
            </a:endParaRPr>
          </a:p>
          <a:p>
            <a:pPr indent="0" lvl="0" marL="0" rtl="0" algn="l">
              <a:spcBef>
                <a:spcPts val="0"/>
              </a:spcBef>
              <a:spcAft>
                <a:spcPts val="0"/>
              </a:spcAft>
              <a:buNone/>
            </a:pPr>
            <a:r>
              <a:rPr lang="en"/>
              <a:t>Ottenere riconoscimento</a:t>
            </a:r>
            <a:endParaRPr/>
          </a:p>
        </p:txBody>
      </p:sp>
      <p:sp>
        <p:nvSpPr>
          <p:cNvPr id="605" name="Google Shape;605;p55"/>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6"/>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Produttività</a:t>
            </a:r>
            <a:endParaRPr/>
          </a:p>
        </p:txBody>
      </p:sp>
      <p:sp>
        <p:nvSpPr>
          <p:cNvPr id="612" name="Google Shape;612;p5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56"/>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Tutti dovrebbero essere interessati alla propria produttività. In aggiunta, in molti posti di lavoro la produttività documentata potrebbe essere un elemento per la valutazione del personale. </a:t>
            </a:r>
            <a:endParaRPr/>
          </a:p>
          <a:p>
            <a:pPr indent="0" lvl="0" marL="0" rtl="0" algn="l">
              <a:spcBef>
                <a:spcPts val="600"/>
              </a:spcBef>
              <a:spcAft>
                <a:spcPts val="0"/>
              </a:spcAft>
              <a:buNone/>
            </a:pPr>
            <a:r>
              <a:rPr lang="en"/>
              <a:t>Per questo è utile tenere traccia di quello che si fa.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Tracciamento del lavoro con git</a:t>
            </a:r>
            <a:endParaRPr/>
          </a:p>
        </p:txBody>
      </p:sp>
      <p:sp>
        <p:nvSpPr>
          <p:cNvPr id="619" name="Google Shape;619;p5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57"/>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Git è un efficiente memorizzatore del lavoro effettuato. Alcuni semplici comandi permettono di avere un idea della produttività di un utente.</a:t>
            </a:r>
            <a:endParaRPr/>
          </a:p>
          <a:p>
            <a:pPr indent="0" lvl="0" marL="0" rtl="0" algn="l">
              <a:spcBef>
                <a:spcPts val="600"/>
              </a:spcBef>
              <a:spcAft>
                <a:spcPts val="0"/>
              </a:spcAft>
              <a:buNone/>
            </a:pPr>
            <a:r>
              <a:rPr lang="en"/>
              <a:t>Un comando molto semplice è “git shortlog” che indica il numero di commit</a:t>
            </a:r>
            <a:endParaRPr/>
          </a:p>
          <a:p>
            <a:pPr indent="0" lvl="0" marL="0" rtl="0" algn="l">
              <a:spcBef>
                <a:spcPts val="600"/>
              </a:spcBef>
              <a:spcAft>
                <a:spcPts val="0"/>
              </a:spcAft>
              <a:buNone/>
            </a:pPr>
            <a:r>
              <a:t/>
            </a:r>
            <a:endParaRPr/>
          </a:p>
        </p:txBody>
      </p:sp>
      <p:sp>
        <p:nvSpPr>
          <p:cNvPr id="621" name="Google Shape;621;p57"/>
          <p:cNvSpPr txBox="1"/>
          <p:nvPr>
            <p:ph idx="2" type="body"/>
          </p:nvPr>
        </p:nvSpPr>
        <p:spPr>
          <a:xfrm>
            <a:off x="3995772"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git shortlog -sn --all</a:t>
            </a:r>
            <a:endParaRPr/>
          </a:p>
          <a:p>
            <a:pPr indent="0" lvl="0" marL="0" rtl="0" algn="l">
              <a:spcBef>
                <a:spcPts val="600"/>
              </a:spcBef>
              <a:spcAft>
                <a:spcPts val="0"/>
              </a:spcAft>
              <a:buNone/>
            </a:pPr>
            <a:r>
              <a:rPr lang="en"/>
              <a:t>    16  Prof. Missiroli (home)</a:t>
            </a:r>
            <a:endParaRPr/>
          </a:p>
          <a:p>
            <a:pPr indent="0" lvl="0" marL="0" rtl="0" algn="l">
              <a:spcBef>
                <a:spcPts val="600"/>
              </a:spcBef>
              <a:spcAft>
                <a:spcPts val="0"/>
              </a:spcAft>
              <a:buNone/>
            </a:pPr>
            <a:r>
              <a:rPr lang="en"/>
              <a:t>     3  Scott Tolinski</a:t>
            </a:r>
            <a:endParaRPr/>
          </a:p>
          <a:p>
            <a:pPr indent="0" lvl="0" marL="0" rtl="0" algn="l">
              <a:spcBef>
                <a:spcPts val="600"/>
              </a:spcBef>
              <a:spcAft>
                <a:spcPts val="0"/>
              </a:spcAft>
              <a:buNone/>
            </a:pPr>
            <a:r>
              <a:rPr lang="en"/>
              <a:t>     2  Scott</a:t>
            </a:r>
            <a:endParaRPr/>
          </a:p>
          <a:p>
            <a:pPr indent="0" lvl="0" marL="0" rtl="0" algn="l">
              <a:spcBef>
                <a:spcPts val="600"/>
              </a:spcBef>
              <a:spcAft>
                <a:spcPts val="0"/>
              </a:spcAft>
              <a:buNone/>
            </a:pPr>
            <a:r>
              <a:rPr lang="en"/>
              <a:t>     2  prof@blackbird</a:t>
            </a:r>
            <a:endParaRPr/>
          </a:p>
          <a:p>
            <a:pPr indent="0" lvl="0" marL="0" rtl="0" algn="l">
              <a:spcBef>
                <a:spcPts val="600"/>
              </a:spcBef>
              <a:spcAft>
                <a:spcPts val="0"/>
              </a:spcAft>
              <a:buNone/>
            </a:pPr>
            <a:r>
              <a:rPr lang="en"/>
              <a:t>     1  Jared Malcolm</a:t>
            </a:r>
            <a:endParaRPr/>
          </a:p>
          <a:p>
            <a:pPr indent="0" lvl="0" marL="0" rtl="0" algn="l">
              <a:spcBef>
                <a:spcPts val="600"/>
              </a:spcBef>
              <a:spcAft>
                <a:spcPts val="0"/>
              </a:spcAft>
              <a:buNone/>
            </a:pPr>
            <a:r>
              <a:rPr lang="en"/>
              <a:t>     1  Oleg Lytvyn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Quick-stats</a:t>
            </a:r>
            <a:endParaRPr/>
          </a:p>
        </p:txBody>
      </p:sp>
      <p:sp>
        <p:nvSpPr>
          <p:cNvPr id="627" name="Google Shape;627;p58"/>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58"/>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Il numero di commit non è mai una metrica troppo significativa.</a:t>
            </a:r>
            <a:r>
              <a:rPr b="1" lang="en"/>
              <a:t> Git quick-stats</a:t>
            </a:r>
            <a:r>
              <a:rPr lang="en"/>
              <a:t> è un programma facilmente installabile (reperibile qui: </a:t>
            </a:r>
            <a:r>
              <a:rPr lang="en" u="sng">
                <a:solidFill>
                  <a:schemeClr val="hlink"/>
                </a:solidFill>
                <a:hlinkClick r:id="rId3"/>
              </a:rPr>
              <a:t>https://github.com/arzzen/git-quick-stats</a:t>
            </a:r>
            <a:r>
              <a:rPr lang="en"/>
              <a:t>) che offre molte opzioni interessanti.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629" name="Google Shape;629;p58"/>
          <p:cNvPicPr preferRelativeResize="0"/>
          <p:nvPr/>
        </p:nvPicPr>
        <p:blipFill>
          <a:blip r:embed="rId4">
            <a:alphaModFix/>
          </a:blip>
          <a:stretch>
            <a:fillRect/>
          </a:stretch>
        </p:blipFill>
        <p:spPr>
          <a:xfrm>
            <a:off x="3698102" y="1008050"/>
            <a:ext cx="5490325" cy="41354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9"/>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Gitinspector</a:t>
            </a:r>
            <a:endParaRPr/>
          </a:p>
        </p:txBody>
      </p:sp>
      <p:sp>
        <p:nvSpPr>
          <p:cNvPr id="635" name="Google Shape;635;p5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59"/>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Gitinspector è un programma per Linux che genera un ottimo grafico riassuntivo.</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637" name="Google Shape;637;p59"/>
          <p:cNvPicPr preferRelativeResize="0"/>
          <p:nvPr/>
        </p:nvPicPr>
        <p:blipFill>
          <a:blip r:embed="rId3">
            <a:alphaModFix/>
          </a:blip>
          <a:stretch>
            <a:fillRect/>
          </a:stretch>
        </p:blipFill>
        <p:spPr>
          <a:xfrm>
            <a:off x="3767274" y="1275725"/>
            <a:ext cx="5338199" cy="3867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0"/>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Gourcevid</a:t>
            </a:r>
            <a:endParaRPr/>
          </a:p>
        </p:txBody>
      </p:sp>
      <p:sp>
        <p:nvSpPr>
          <p:cNvPr id="643" name="Google Shape;643;p6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60"/>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Gitinspector è un programma per Linux che genera un’animazione dei commit. Really cool.</a:t>
            </a:r>
            <a:endParaRPr/>
          </a:p>
          <a:p>
            <a:pPr indent="0" lvl="0" marL="0" rtl="0" algn="l">
              <a:spcBef>
                <a:spcPts val="600"/>
              </a:spcBef>
              <a:spcAft>
                <a:spcPts val="0"/>
              </a:spcAft>
              <a:buNone/>
            </a:pPr>
            <a:r>
              <a:rPr lang="en"/>
              <a:t>Attenti alle dimensioni, può raggiungere diversi Gb. Usare programmi come Handbrake per ridurli.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descr="Questo e il video dei commit del nostro progetto di classe, il Poker: https://github.com/4binfo18/Poker/. Il video è stato creato grazie Gourcevid. &#10;Situazione a Natare 2017." id="645" name="Google Shape;645;p60" title="pokerGitMovie">
            <a:hlinkClick r:id="rId3"/>
          </p:cNvPr>
          <p:cNvPicPr preferRelativeResize="0"/>
          <p:nvPr/>
        </p:nvPicPr>
        <p:blipFill>
          <a:blip r:embed="rId4">
            <a:alphaModFix/>
          </a:blip>
          <a:stretch>
            <a:fillRect/>
          </a:stretch>
        </p:blipFill>
        <p:spPr>
          <a:xfrm>
            <a:off x="3644272" y="972500"/>
            <a:ext cx="5561326" cy="417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1"/>
          <p:cNvSpPr txBox="1"/>
          <p:nvPr>
            <p:ph idx="1" type="body"/>
          </p:nvPr>
        </p:nvSpPr>
        <p:spPr>
          <a:xfrm>
            <a:off x="308175" y="2161800"/>
            <a:ext cx="34983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There are three kinds of lies: lies, damned lies, and statistics</a:t>
            </a:r>
            <a:endParaRPr/>
          </a:p>
          <a:p>
            <a:pPr indent="0" lvl="0" marL="0" rtl="0" algn="ctr">
              <a:spcBef>
                <a:spcPts val="600"/>
              </a:spcBef>
              <a:spcAft>
                <a:spcPts val="0"/>
              </a:spcAft>
              <a:buNone/>
            </a:pPr>
            <a:r>
              <a:rPr lang="en"/>
              <a:t>-- Disraeli (1804-1881)</a:t>
            </a:r>
            <a:endParaRPr/>
          </a:p>
        </p:txBody>
      </p:sp>
      <p:sp>
        <p:nvSpPr>
          <p:cNvPr id="651" name="Google Shape;651;p6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4BB5D9"/>
                </a:solidFill>
              </a:rPr>
              <a:t>‹#›</a:t>
            </a:fld>
            <a:endParaRPr>
              <a:solidFill>
                <a:srgbClr val="4BB5D9"/>
              </a:solidFill>
            </a:endParaRPr>
          </a:p>
        </p:txBody>
      </p:sp>
      <p:pic>
        <p:nvPicPr>
          <p:cNvPr id="652" name="Google Shape;652;p61"/>
          <p:cNvPicPr preferRelativeResize="0"/>
          <p:nvPr/>
        </p:nvPicPr>
        <p:blipFill>
          <a:blip r:embed="rId3">
            <a:alphaModFix/>
          </a:blip>
          <a:stretch>
            <a:fillRect/>
          </a:stretch>
        </p:blipFill>
        <p:spPr>
          <a:xfrm>
            <a:off x="4712953" y="2196674"/>
            <a:ext cx="4431048" cy="29468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 che si tratta</a:t>
            </a:r>
            <a:endParaRPr/>
          </a:p>
        </p:txBody>
      </p:sp>
      <p:sp>
        <p:nvSpPr>
          <p:cNvPr id="198" name="Google Shape;198;p17"/>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Finora tutte le modifiche confluiscono in un unico prodotto finale, e ogni volta può essere necessario risolvere dei conflitti - magari inutilmente se il lavoro non è definitivo.</a:t>
            </a:r>
            <a:endParaRPr/>
          </a:p>
          <a:p>
            <a:pPr indent="0" lvl="0" marL="0" rtl="0" algn="l">
              <a:spcBef>
                <a:spcPts val="600"/>
              </a:spcBef>
              <a:spcAft>
                <a:spcPts val="0"/>
              </a:spcAft>
              <a:buNone/>
            </a:pPr>
            <a:r>
              <a:rPr lang="en"/>
              <a:t>Si può però  lavorare su versioni separate dei file per evitare di “sporcare” il lavoro degli altri (o proprio)-. IN pratica si ha la liberta si lavorare, provare, “sporcare” il codice senza compromettere lavori di altri e/o defininivi.</a:t>
            </a:r>
            <a:endParaRPr/>
          </a:p>
          <a:p>
            <a:pPr indent="0" lvl="0" marL="0" rtl="0" algn="l">
              <a:spcBef>
                <a:spcPts val="600"/>
              </a:spcBef>
              <a:spcAft>
                <a:spcPts val="0"/>
              </a:spcAft>
              <a:buNone/>
            </a:pPr>
            <a:r>
              <a:t/>
            </a:r>
            <a:endParaRPr/>
          </a:p>
        </p:txBody>
      </p:sp>
      <p:sp>
        <p:nvSpPr>
          <p:cNvPr id="199" name="Google Shape;199;p1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2"/>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 mente!”</a:t>
            </a:r>
            <a:endParaRPr/>
          </a:p>
        </p:txBody>
      </p:sp>
      <p:sp>
        <p:nvSpPr>
          <p:cNvPr id="658" name="Google Shape;658;p62"/>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62"/>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 ampiamente possibile che questi metodi non restituiscano una fotografia fedele del lavoro compiuto. </a:t>
            </a:r>
            <a:r>
              <a:rPr lang="en"/>
              <a:t> </a:t>
            </a:r>
            <a:endParaRPr/>
          </a:p>
          <a:p>
            <a:pPr indent="0" lvl="0" marL="0" rtl="0" algn="l">
              <a:spcBef>
                <a:spcPts val="600"/>
              </a:spcBef>
              <a:spcAft>
                <a:spcPts val="0"/>
              </a:spcAft>
              <a:buNone/>
            </a:pPr>
            <a:r>
              <a:rPr lang="en"/>
              <a:t>Spesso accade perché gli autori del lavoro non compiono il commit/push in prima persona, ma lo passano ad una unica persona che opera il commit. </a:t>
            </a:r>
            <a:endParaRPr/>
          </a:p>
          <a:p>
            <a:pPr indent="0" lvl="0" marL="0" rtl="0" algn="l">
              <a:spcBef>
                <a:spcPts val="600"/>
              </a:spcBef>
              <a:spcAft>
                <a:spcPts val="0"/>
              </a:spcAft>
              <a:buNone/>
            </a:pPr>
            <a:r>
              <a:rPr lang="en"/>
              <a:t>Oppure se si inserisce una libreria corposa e/o codice trovato su internet. </a:t>
            </a:r>
            <a:endParaRPr/>
          </a:p>
          <a:p>
            <a:pPr indent="0" lvl="0" marL="0" rtl="0" algn="l">
              <a:spcBef>
                <a:spcPts val="600"/>
              </a:spcBef>
              <a:spcAft>
                <a:spcPts val="0"/>
              </a:spcAft>
              <a:buNone/>
            </a:pPr>
            <a:r>
              <a:rPr lang="en"/>
              <a:t>Oppure se si lavora in pair/mob programming</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3"/>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Soluzione 1 (manuale)</a:t>
            </a:r>
            <a:endParaRPr/>
          </a:p>
        </p:txBody>
      </p:sp>
      <p:sp>
        <p:nvSpPr>
          <p:cNvPr id="665" name="Google Shape;665;p63"/>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63"/>
          <p:cNvSpPr txBox="1"/>
          <p:nvPr>
            <p:ph idx="1" type="body"/>
          </p:nvPr>
        </p:nvSpPr>
        <p:spPr>
          <a:xfrm>
            <a:off x="1031425" y="1777125"/>
            <a:ext cx="65646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generale, ogni autore dovrebbe commitare solo il codice che ha davvero redatto. </a:t>
            </a:r>
            <a:endParaRPr/>
          </a:p>
          <a:p>
            <a:pPr indent="0" lvl="0" marL="0" rtl="0" algn="l">
              <a:spcBef>
                <a:spcPts val="600"/>
              </a:spcBef>
              <a:spcAft>
                <a:spcPts val="0"/>
              </a:spcAft>
              <a:buNone/>
            </a:pPr>
            <a:r>
              <a:rPr lang="en"/>
              <a:t>Per evitare malintesi, potete modificare temporaneamente il vostro username/password con git config e poi resettare i vostri dati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4"/>
          <p:cNvSpPr/>
          <p:nvPr/>
        </p:nvSpPr>
        <p:spPr>
          <a:xfrm>
            <a:off x="4044075" y="907225"/>
            <a:ext cx="5100000" cy="423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4"/>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Soluzione 2 (co-author)</a:t>
            </a:r>
            <a:endParaRPr/>
          </a:p>
        </p:txBody>
      </p:sp>
      <p:sp>
        <p:nvSpPr>
          <p:cNvPr id="673" name="Google Shape;673;p64"/>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Durante un commit, nel messaggio LASCIARE ALMENO UNA RIGA VUOTA nel commento poi aggiungere i tag necessari</a:t>
            </a:r>
            <a:endParaRPr/>
          </a:p>
          <a:p>
            <a:pPr indent="0" lvl="0" marL="0" rtl="0" algn="l">
              <a:spcBef>
                <a:spcPts val="600"/>
              </a:spcBef>
              <a:spcAft>
                <a:spcPts val="0"/>
              </a:spcAft>
              <a:buNone/>
            </a:pPr>
            <a:r>
              <a:rPr lang="en"/>
              <a:t>Rilevata da Github e Gitlab, ma non da gitinspector e git log (si può ottenere con un po’ di modifiche).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74" name="Google Shape;674;p64"/>
          <p:cNvSpPr txBox="1"/>
          <p:nvPr>
            <p:ph idx="2" type="body"/>
          </p:nvPr>
        </p:nvSpPr>
        <p:spPr>
          <a:xfrm>
            <a:off x="3995776" y="1860875"/>
            <a:ext cx="33621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Consolas"/>
                <a:ea typeface="Consolas"/>
                <a:cs typeface="Consolas"/>
                <a:sym typeface="Consolas"/>
              </a:rPr>
              <a:t>$ git commit -m "Esempio di commit.</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&gt;</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&gt;</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Co-authored-by: piffy &lt;piffy@gmail.com&gt;</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Co-authored-by: prof.missiroli &lt;prof.missiroli@corni.it&gt;"</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p:txBody>
      </p:sp>
      <p:sp>
        <p:nvSpPr>
          <p:cNvPr id="675" name="Google Shape;675;p64"/>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64"/>
          <p:cNvSpPr txBox="1"/>
          <p:nvPr/>
        </p:nvSpPr>
        <p:spPr>
          <a:xfrm>
            <a:off x="5921200" y="2711075"/>
            <a:ext cx="1855200" cy="6693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nsolas"/>
                <a:ea typeface="Consolas"/>
                <a:cs typeface="Consolas"/>
                <a:sym typeface="Consolas"/>
              </a:rPr>
              <a:t>Linee vuote</a:t>
            </a:r>
            <a:endParaRPr b="1">
              <a:solidFill>
                <a:schemeClr val="dk1"/>
              </a:solidFill>
              <a:latin typeface="Consolas"/>
              <a:ea typeface="Consolas"/>
              <a:cs typeface="Consolas"/>
              <a:sym typeface="Consolas"/>
            </a:endParaRPr>
          </a:p>
        </p:txBody>
      </p:sp>
      <p:cxnSp>
        <p:nvCxnSpPr>
          <p:cNvPr id="677" name="Google Shape;677;p64"/>
          <p:cNvCxnSpPr>
            <a:stCxn id="676" idx="1"/>
          </p:cNvCxnSpPr>
          <p:nvPr/>
        </p:nvCxnSpPr>
        <p:spPr>
          <a:xfrm rot="10800000">
            <a:off x="4371700" y="2812925"/>
            <a:ext cx="1549500" cy="232800"/>
          </a:xfrm>
          <a:prstGeom prst="straightConnector1">
            <a:avLst/>
          </a:prstGeom>
          <a:noFill/>
          <a:ln cap="flat" cmpd="sng" w="19050">
            <a:solidFill>
              <a:schemeClr val="accent4"/>
            </a:solidFill>
            <a:prstDash val="solid"/>
            <a:round/>
            <a:headEnd len="med" w="med" type="none"/>
            <a:tailEnd len="med" w="med" type="triangle"/>
          </a:ln>
        </p:spPr>
      </p:cxnSp>
      <p:cxnSp>
        <p:nvCxnSpPr>
          <p:cNvPr id="678" name="Google Shape;678;p64"/>
          <p:cNvCxnSpPr>
            <a:stCxn id="676" idx="1"/>
          </p:cNvCxnSpPr>
          <p:nvPr/>
        </p:nvCxnSpPr>
        <p:spPr>
          <a:xfrm flipH="1">
            <a:off x="4306000" y="3045725"/>
            <a:ext cx="1615200" cy="167400"/>
          </a:xfrm>
          <a:prstGeom prst="straightConnector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5"/>
          <p:cNvSpPr/>
          <p:nvPr/>
        </p:nvSpPr>
        <p:spPr>
          <a:xfrm>
            <a:off x="4044075" y="907225"/>
            <a:ext cx="5100000" cy="423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5"/>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Soluzione 3 (git -pair)</a:t>
            </a:r>
            <a:endParaRPr/>
          </a:p>
        </p:txBody>
      </p:sp>
      <p:sp>
        <p:nvSpPr>
          <p:cNvPr id="685" name="Google Shape;685;p65"/>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Installare git pair, configurare gli utenti e usarlo in questo modo</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686" name="Google Shape;686;p65"/>
          <p:cNvSpPr txBox="1"/>
          <p:nvPr>
            <p:ph idx="2" type="body"/>
          </p:nvPr>
        </p:nvSpPr>
        <p:spPr>
          <a:xfrm>
            <a:off x="3995775" y="1860875"/>
            <a:ext cx="46998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Consolas"/>
                <a:ea typeface="Consolas"/>
                <a:cs typeface="Consolas"/>
                <a:sym typeface="Consolas"/>
              </a:rPr>
              <a:t>git users jane@example.com bob@example.com</a:t>
            </a:r>
            <a:endParaRPr>
              <a:latin typeface="Consolas"/>
              <a:ea typeface="Consolas"/>
              <a:cs typeface="Consolas"/>
              <a:sym typeface="Consolas"/>
            </a:endParaRPr>
          </a:p>
          <a:p>
            <a:pPr indent="0" lvl="0" marL="0" rtl="0" algn="l">
              <a:spcBef>
                <a:spcPts val="600"/>
              </a:spcBef>
              <a:spcAft>
                <a:spcPts val="0"/>
              </a:spcAft>
              <a:buNone/>
            </a:pPr>
            <a:r>
              <a:rPr lang="en">
                <a:latin typeface="Consolas"/>
                <a:ea typeface="Consolas"/>
                <a:cs typeface="Consolas"/>
                <a:sym typeface="Consolas"/>
              </a:rPr>
              <a:t>gitp commit -m "Did the code"</a:t>
            </a:r>
            <a:endParaRPr>
              <a:latin typeface="Consolas"/>
              <a:ea typeface="Consolas"/>
              <a:cs typeface="Consolas"/>
              <a:sym typeface="Consolas"/>
            </a:endParaRPr>
          </a:p>
          <a:p>
            <a:pPr indent="0" lvl="0" marL="0" rtl="0" algn="l">
              <a:spcBef>
                <a:spcPts val="600"/>
              </a:spcBef>
              <a:spcAft>
                <a:spcPts val="0"/>
              </a:spcAft>
              <a:buNone/>
            </a:pPr>
            <a:r>
              <a:t/>
            </a:r>
            <a:endParaRPr>
              <a:latin typeface="Consolas"/>
              <a:ea typeface="Consolas"/>
              <a:cs typeface="Consolas"/>
              <a:sym typeface="Consolas"/>
            </a:endParaRPr>
          </a:p>
        </p:txBody>
      </p:sp>
      <p:sp>
        <p:nvSpPr>
          <p:cNvPr id="687" name="Google Shape;687;p65"/>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6"/>
          <p:cNvSpPr txBox="1"/>
          <p:nvPr>
            <p:ph idx="4294967295" type="ctrTitle"/>
          </p:nvPr>
        </p:nvSpPr>
        <p:spPr>
          <a:xfrm>
            <a:off x="685800" y="2093550"/>
            <a:ext cx="4924200" cy="7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GRAZIE</a:t>
            </a:r>
            <a:r>
              <a:rPr lang="en" sz="6000">
                <a:solidFill>
                  <a:schemeClr val="accent4"/>
                </a:solidFill>
              </a:rPr>
              <a:t>!</a:t>
            </a:r>
            <a:endParaRPr sz="6000">
              <a:solidFill>
                <a:schemeClr val="accent4"/>
              </a:solidFill>
            </a:endParaRPr>
          </a:p>
        </p:txBody>
      </p:sp>
      <p:sp>
        <p:nvSpPr>
          <p:cNvPr id="693" name="Google Shape;693;p66"/>
          <p:cNvSpPr txBox="1"/>
          <p:nvPr>
            <p:ph idx="4294967295" type="subTitle"/>
          </p:nvPr>
        </p:nvSpPr>
        <p:spPr>
          <a:xfrm>
            <a:off x="685800" y="2608685"/>
            <a:ext cx="4924200" cy="195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solidFill>
                  <a:schemeClr val="accent1"/>
                </a:solidFill>
              </a:rPr>
              <a:t>...e abbiamo quasi concluso….</a:t>
            </a:r>
            <a:endParaRPr/>
          </a:p>
        </p:txBody>
      </p:sp>
      <p:sp>
        <p:nvSpPr>
          <p:cNvPr id="694" name="Google Shape;694;p66"/>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7"/>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700" name="Google Shape;700;p67"/>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t>Ringraziamenti a </a:t>
            </a:r>
            <a:r>
              <a:rPr lang="en" sz="2200"/>
              <a:t>:</a:t>
            </a:r>
            <a:endParaRPr sz="2200"/>
          </a:p>
          <a:p>
            <a:pPr indent="-368300" lvl="0" marL="457200" rtl="0" algn="l">
              <a:lnSpc>
                <a:spcPct val="115000"/>
              </a:lnSpc>
              <a:spcBef>
                <a:spcPts val="600"/>
              </a:spcBef>
              <a:spcAft>
                <a:spcPts val="0"/>
              </a:spcAft>
              <a:buClr>
                <a:srgbClr val="81D1EC"/>
              </a:buClr>
              <a:buSzPts val="2200"/>
              <a:buChar char="»"/>
            </a:pPr>
            <a:r>
              <a:rPr lang="en" sz="2200"/>
              <a:t>Presentation template by </a:t>
            </a:r>
            <a:r>
              <a:rPr lang="en" sz="2200" u="sng">
                <a:hlinkClick r:id="rId3"/>
              </a:rPr>
              <a:t>SlidesCarnival</a:t>
            </a:r>
            <a:endParaRPr sz="2200"/>
          </a:p>
          <a:p>
            <a:pPr indent="-368300" lvl="0" marL="457200" rtl="0" algn="l">
              <a:lnSpc>
                <a:spcPct val="115000"/>
              </a:lnSpc>
              <a:spcBef>
                <a:spcPts val="0"/>
              </a:spcBef>
              <a:spcAft>
                <a:spcPts val="0"/>
              </a:spcAft>
              <a:buClr>
                <a:srgbClr val="81D1EC"/>
              </a:buClr>
              <a:buSzPts val="2200"/>
              <a:buChar char="»"/>
            </a:pPr>
            <a:r>
              <a:rPr lang="en" sz="2200"/>
              <a:t>Photographs by </a:t>
            </a:r>
            <a:r>
              <a:rPr lang="en" sz="2200" u="sng">
                <a:hlinkClick r:id="rId4"/>
              </a:rPr>
              <a:t>Unsplash</a:t>
            </a:r>
            <a:endParaRPr sz="2200"/>
          </a:p>
          <a:p>
            <a:pPr indent="-368300" lvl="0" marL="457200" rtl="0" algn="l">
              <a:lnSpc>
                <a:spcPct val="115000"/>
              </a:lnSpc>
              <a:spcBef>
                <a:spcPts val="0"/>
              </a:spcBef>
              <a:spcAft>
                <a:spcPts val="0"/>
              </a:spcAft>
              <a:buClr>
                <a:srgbClr val="81D1EC"/>
              </a:buClr>
              <a:buSzPts val="2200"/>
              <a:buChar char="»"/>
            </a:pPr>
            <a:r>
              <a:rPr lang="en" sz="2200"/>
              <a:t>Anil Gupta (www.guptaanil.com)</a:t>
            </a:r>
            <a:endParaRPr sz="2200"/>
          </a:p>
          <a:p>
            <a:pPr indent="-368300" lvl="0" marL="457200" rtl="0" algn="l">
              <a:lnSpc>
                <a:spcPct val="115000"/>
              </a:lnSpc>
              <a:spcBef>
                <a:spcPts val="0"/>
              </a:spcBef>
              <a:spcAft>
                <a:spcPts val="0"/>
              </a:spcAft>
              <a:buClr>
                <a:srgbClr val="81D1EC"/>
              </a:buClr>
              <a:buSzPts val="2200"/>
              <a:buChar char="»"/>
            </a:pPr>
            <a:r>
              <a:rPr lang="en" sz="2200"/>
              <a:t>Pete Nicholls (github.com/Aupajo)</a:t>
            </a:r>
            <a:endParaRPr sz="2200"/>
          </a:p>
          <a:p>
            <a:pPr indent="-368300" lvl="0" marL="457200" rtl="0" algn="l">
              <a:lnSpc>
                <a:spcPct val="115000"/>
              </a:lnSpc>
              <a:spcBef>
                <a:spcPts val="0"/>
              </a:spcBef>
              <a:spcAft>
                <a:spcPts val="0"/>
              </a:spcAft>
              <a:buClr>
                <a:srgbClr val="81D1EC"/>
              </a:buClr>
              <a:buSzPts val="2200"/>
              <a:buChar char="»"/>
            </a:pPr>
            <a:r>
              <a:rPr lang="en" sz="2200"/>
              <a:t>‏Armando Fox</a:t>
            </a:r>
            <a:endParaRPr sz="2200"/>
          </a:p>
          <a:p>
            <a:pPr indent="0" lvl="0" marL="0" rtl="0" algn="l">
              <a:lnSpc>
                <a:spcPct val="115000"/>
              </a:lnSpc>
              <a:spcBef>
                <a:spcPts val="600"/>
              </a:spcBef>
              <a:spcAft>
                <a:spcPts val="0"/>
              </a:spcAft>
              <a:buNone/>
            </a:pPr>
            <a:r>
              <a:rPr b="1" i="1" lang="en" sz="2200"/>
              <a:t>Questo documento è distribuito con</a:t>
            </a:r>
            <a:br>
              <a:rPr b="1" i="1" lang="en" sz="2200"/>
            </a:br>
            <a:r>
              <a:rPr b="1" i="1" lang="en" sz="2200" u="sng">
                <a:hlinkClick r:id="rId5"/>
              </a:rPr>
              <a:t>licenza CreativeCommon BY-SA 3.0 </a:t>
            </a:r>
            <a:endParaRPr b="1" i="1" sz="2200"/>
          </a:p>
          <a:p>
            <a:pPr indent="0" lvl="0" marL="0" rtl="0" algn="l">
              <a:lnSpc>
                <a:spcPct val="115000"/>
              </a:lnSpc>
              <a:spcBef>
                <a:spcPts val="600"/>
              </a:spcBef>
              <a:spcAft>
                <a:spcPts val="0"/>
              </a:spcAft>
              <a:buNone/>
            </a:pPr>
            <a:r>
              <a:t/>
            </a:r>
            <a:endParaRPr sz="2200"/>
          </a:p>
        </p:txBody>
      </p:sp>
      <p:sp>
        <p:nvSpPr>
          <p:cNvPr id="701" name="Google Shape;701;p67"/>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8"/>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branch</a:t>
            </a:r>
            <a:endParaRPr/>
          </a:p>
        </p:txBody>
      </p:sp>
      <p:sp>
        <p:nvSpPr>
          <p:cNvPr id="205" name="Google Shape;205;p18"/>
          <p:cNvSpPr txBox="1"/>
          <p:nvPr>
            <p:ph idx="1" type="body"/>
          </p:nvPr>
        </p:nvSpPr>
        <p:spPr>
          <a:xfrm>
            <a:off x="1031425" y="1777125"/>
            <a:ext cx="5760300" cy="252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Per questo si usano i branch, una diramazione del codice</a:t>
            </a:r>
            <a:r>
              <a:rPr lang="en"/>
              <a:t>; i commit relativi a questa diramazione resteranno del tutto isolati rispetto alla versione principale, quella chiamata “main” o “master”, dandoci totale libertà di lavoro. Quando si è pronti, si può la diramazione al tronco principale, e solo in quel momento ci dovremo occupare degli eventuali conflitti. </a:t>
            </a:r>
            <a:endParaRPr/>
          </a:p>
        </p:txBody>
      </p:sp>
      <p:sp>
        <p:nvSpPr>
          <p:cNvPr id="206" name="Google Shape;206;p18"/>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9"/>
          <p:cNvSpPr txBox="1"/>
          <p:nvPr>
            <p:ph type="title"/>
          </p:nvPr>
        </p:nvSpPr>
        <p:spPr>
          <a:xfrm>
            <a:off x="1031425" y="1149725"/>
            <a:ext cx="5760300" cy="68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Vantaggi</a:t>
            </a:r>
            <a:endParaRPr/>
          </a:p>
        </p:txBody>
      </p:sp>
      <p:sp>
        <p:nvSpPr>
          <p:cNvPr id="212" name="Google Shape;212;p19"/>
          <p:cNvSpPr txBox="1"/>
          <p:nvPr>
            <p:ph idx="1" type="body"/>
          </p:nvPr>
        </p:nvSpPr>
        <p:spPr>
          <a:xfrm>
            <a:off x="1031425" y="1860875"/>
            <a:ext cx="2796000" cy="306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 branch sono veloci da creare, occupano pochissimo spazio. È buona abitudine imparare a farne uso. E basta imparare due soli comandi (branch e merge).</a:t>
            </a:r>
            <a:endParaRPr/>
          </a:p>
        </p:txBody>
      </p:sp>
      <p:sp>
        <p:nvSpPr>
          <p:cNvPr id="213" name="Google Shape;213;p19"/>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19"/>
          <p:cNvPicPr preferRelativeResize="0"/>
          <p:nvPr/>
        </p:nvPicPr>
        <p:blipFill>
          <a:blip r:embed="rId3">
            <a:alphaModFix/>
          </a:blip>
          <a:stretch>
            <a:fillRect/>
          </a:stretch>
        </p:blipFill>
        <p:spPr>
          <a:xfrm>
            <a:off x="3979825" y="1982825"/>
            <a:ext cx="3326950" cy="199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txBox="1"/>
          <p:nvPr>
            <p:ph idx="1" type="body"/>
          </p:nvPr>
        </p:nvSpPr>
        <p:spPr>
          <a:xfrm>
            <a:off x="2822775" y="2161800"/>
            <a:ext cx="34983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“G</a:t>
            </a:r>
            <a:r>
              <a:rPr lang="en"/>
              <a:t>it gets easier once you get the basic idea that branches are homeomorphic endofunctors mapping submanifolds of a Hilbert space.</a:t>
            </a:r>
            <a:r>
              <a:rPr lang="en"/>
              <a:t>”</a:t>
            </a:r>
            <a:endParaRPr/>
          </a:p>
          <a:p>
            <a:pPr indent="0" lvl="0" marL="0" rtl="0" algn="r">
              <a:spcBef>
                <a:spcPts val="600"/>
              </a:spcBef>
              <a:spcAft>
                <a:spcPts val="0"/>
              </a:spcAft>
              <a:buNone/>
            </a:pPr>
            <a:r>
              <a:rPr i="1" lang="en"/>
              <a:t>Isaac Wolkerstorfer</a:t>
            </a:r>
            <a:endParaRPr i="1"/>
          </a:p>
        </p:txBody>
      </p:sp>
      <p:sp>
        <p:nvSpPr>
          <p:cNvPr id="220" name="Google Shape;220;p20"/>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4BB5D9"/>
                </a:solidFill>
              </a:rPr>
              <a:t>‹#›</a:t>
            </a:fld>
            <a:endParaRPr>
              <a:solidFill>
                <a:srgbClr val="4BB5D9"/>
              </a:solidFill>
            </a:endParaRPr>
          </a:p>
        </p:txBody>
      </p:sp>
      <p:pic>
        <p:nvPicPr>
          <p:cNvPr id="221" name="Google Shape;221;p20"/>
          <p:cNvPicPr preferRelativeResize="0"/>
          <p:nvPr/>
        </p:nvPicPr>
        <p:blipFill>
          <a:blip r:embed="rId3">
            <a:alphaModFix/>
          </a:blip>
          <a:stretch>
            <a:fillRect/>
          </a:stretch>
        </p:blipFill>
        <p:spPr>
          <a:xfrm>
            <a:off x="0" y="2780625"/>
            <a:ext cx="2362875" cy="2362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ctrTitle"/>
          </p:nvPr>
        </p:nvSpPr>
        <p:spPr>
          <a:xfrm>
            <a:off x="685800" y="2421550"/>
            <a:ext cx="5074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7200">
                <a:solidFill>
                  <a:schemeClr val="accent1"/>
                </a:solidFill>
              </a:rPr>
              <a:t>2</a:t>
            </a:r>
            <a:r>
              <a:rPr b="0" lang="en" sz="7200">
                <a:solidFill>
                  <a:schemeClr val="accent1"/>
                </a:solidFill>
              </a:rPr>
              <a:t>.</a:t>
            </a:r>
            <a:endParaRPr b="0" sz="7200">
              <a:solidFill>
                <a:schemeClr val="accent1"/>
              </a:solidFill>
            </a:endParaRPr>
          </a:p>
          <a:p>
            <a:pPr indent="0" lvl="0" marL="0" rtl="0" algn="l">
              <a:spcBef>
                <a:spcPts val="0"/>
              </a:spcBef>
              <a:spcAft>
                <a:spcPts val="0"/>
              </a:spcAft>
              <a:buNone/>
            </a:pPr>
            <a:r>
              <a:rPr lang="en"/>
              <a:t>Branch locali</a:t>
            </a:r>
            <a:endParaRPr/>
          </a:p>
        </p:txBody>
      </p:sp>
      <p:sp>
        <p:nvSpPr>
          <p:cNvPr id="227" name="Google Shape;227;p21"/>
          <p:cNvSpPr txBox="1"/>
          <p:nvPr>
            <p:ph idx="1" type="subTitle"/>
          </p:nvPr>
        </p:nvSpPr>
        <p:spPr>
          <a:xfrm>
            <a:off x="685800" y="3449654"/>
            <a:ext cx="5074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txBox="1"/>
          <p:nvPr>
            <p:ph idx="12" type="sldNum"/>
          </p:nvPr>
        </p:nvSpPr>
        <p:spPr>
          <a:xfrm>
            <a:off x="8556784" y="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Wolsey template">
  <a:themeElements>
    <a:clrScheme name="Custom 347">
      <a:dk1>
        <a:srgbClr val="252729"/>
      </a:dk1>
      <a:lt1>
        <a:srgbClr val="FFFFFF"/>
      </a:lt1>
      <a:dk2>
        <a:srgbClr val="607896"/>
      </a:dk2>
      <a:lt2>
        <a:srgbClr val="E8EDF1"/>
      </a:lt2>
      <a:accent1>
        <a:srgbClr val="3796BF"/>
      </a:accent1>
      <a:accent2>
        <a:srgbClr val="4BB5D9"/>
      </a:accent2>
      <a:accent3>
        <a:srgbClr val="81D1EC"/>
      </a:accent3>
      <a:accent4>
        <a:srgbClr val="FF9900"/>
      </a:accent4>
      <a:accent5>
        <a:srgbClr val="FFCB50"/>
      </a:accent5>
      <a:accent6>
        <a:srgbClr val="A9C747"/>
      </a:accent6>
      <a:hlink>
        <a:srgbClr val="4D77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